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9" r:id="rId3"/>
    <p:sldId id="280" r:id="rId4"/>
    <p:sldId id="305" r:id="rId5"/>
    <p:sldId id="306" r:id="rId6"/>
    <p:sldId id="281" r:id="rId7"/>
    <p:sldId id="267" r:id="rId8"/>
    <p:sldId id="269" r:id="rId9"/>
    <p:sldId id="288" r:id="rId10"/>
    <p:sldId id="268" r:id="rId11"/>
    <p:sldId id="270" r:id="rId12"/>
    <p:sldId id="284" r:id="rId13"/>
    <p:sldId id="273" r:id="rId14"/>
    <p:sldId id="274" r:id="rId15"/>
    <p:sldId id="275" r:id="rId16"/>
    <p:sldId id="276" r:id="rId17"/>
    <p:sldId id="257" r:id="rId18"/>
    <p:sldId id="271" r:id="rId19"/>
    <p:sldId id="282" r:id="rId20"/>
    <p:sldId id="283" r:id="rId21"/>
    <p:sldId id="263" r:id="rId22"/>
    <p:sldId id="258" r:id="rId23"/>
    <p:sldId id="260" r:id="rId24"/>
    <p:sldId id="259" r:id="rId25"/>
    <p:sldId id="289" r:id="rId26"/>
    <p:sldId id="266" r:id="rId27"/>
    <p:sldId id="272" r:id="rId28"/>
    <p:sldId id="264" r:id="rId29"/>
    <p:sldId id="308"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09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913418-DECD-4191-94F9-D4516A13D6F3}"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13418-DECD-4191-94F9-D4516A13D6F3}"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13418-DECD-4191-94F9-D4516A13D6F3}"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13418-DECD-4191-94F9-D4516A13D6F3}"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13418-DECD-4191-94F9-D4516A13D6F3}"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913418-DECD-4191-94F9-D4516A13D6F3}"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913418-DECD-4191-94F9-D4516A13D6F3}"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913418-DECD-4191-94F9-D4516A13D6F3}"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13418-DECD-4191-94F9-D4516A13D6F3}"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913418-DECD-4191-94F9-D4516A13D6F3}"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913418-DECD-4191-94F9-D4516A13D6F3}"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3FF5B-C305-44F2-88EF-DF20D07754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13418-DECD-4191-94F9-D4516A13D6F3}" type="datetimeFigureOut">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3FF5B-C305-44F2-88EF-DF20D07754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3.wav"/><Relationship Id="rId1" Type="http://schemas.openxmlformats.org/officeDocument/2006/relationships/tags" Target="../tags/tag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4.wav"/><Relationship Id="rId1" Type="http://schemas.openxmlformats.org/officeDocument/2006/relationships/tags" Target="../tags/tag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5.wav"/><Relationship Id="rId1" Type="http://schemas.openxmlformats.org/officeDocument/2006/relationships/tags" Target="../tags/tag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6.wav"/><Relationship Id="rId1" Type="http://schemas.openxmlformats.org/officeDocument/2006/relationships/tags" Target="../tags/tag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7.wav"/><Relationship Id="rId1" Type="http://schemas.openxmlformats.org/officeDocument/2006/relationships/tags" Target="../tags/tag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8.wav"/><Relationship Id="rId1" Type="http://schemas.openxmlformats.org/officeDocument/2006/relationships/tags" Target="../tags/tag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1.wav"/><Relationship Id="rId1" Type="http://schemas.openxmlformats.org/officeDocument/2006/relationships/tags" Target="../tags/tag9.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2.wav"/><Relationship Id="rId1" Type="http://schemas.openxmlformats.org/officeDocument/2006/relationships/tags" Target="../tags/tag10.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3.wav"/><Relationship Id="rId1" Type="http://schemas.openxmlformats.org/officeDocument/2006/relationships/tags" Target="../tags/tag1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4.wav"/><Relationship Id="rId1" Type="http://schemas.openxmlformats.org/officeDocument/2006/relationships/tags" Target="../tags/tag1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5.wav"/><Relationship Id="rId1" Type="http://schemas.openxmlformats.org/officeDocument/2006/relationships/tags" Target="../tags/tag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8.wav"/><Relationship Id="rId1" Type="http://schemas.openxmlformats.org/officeDocument/2006/relationships/tags" Target="../tags/tag1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30.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chemeClr val="bg1"/>
                </a:solidFill>
              </a:rPr>
              <a:t>Hope Program Online Class </a:t>
            </a:r>
            <a:br>
              <a:rPr lang="en-US" sz="4800" dirty="0">
                <a:solidFill>
                  <a:schemeClr val="bg1"/>
                </a:solidFill>
              </a:rPr>
            </a:br>
            <a:r>
              <a:rPr lang="en-US" sz="4800" dirty="0">
                <a:solidFill>
                  <a:schemeClr val="bg1"/>
                </a:solidFill>
              </a:rPr>
              <a:t>on</a:t>
            </a:r>
          </a:p>
        </p:txBody>
      </p:sp>
      <p:sp>
        <p:nvSpPr>
          <p:cNvPr id="3" name="Content Placeholder 2"/>
          <p:cNvSpPr>
            <a:spLocks noGrp="1"/>
          </p:cNvSpPr>
          <p:nvPr>
            <p:ph idx="1"/>
          </p:nvPr>
        </p:nvSpPr>
        <p:spPr/>
        <p:txBody>
          <a:bodyPr/>
          <a:lstStyle/>
          <a:p>
            <a:r>
              <a:rPr lang="en-US" dirty="0"/>
              <a:t>Hope Program Class on “Relationships”</a:t>
            </a:r>
          </a:p>
          <a:p>
            <a:r>
              <a:rPr lang="en-US" dirty="0"/>
              <a:t>Lesson Outline of Topics </a:t>
            </a:r>
          </a:p>
          <a:p>
            <a:pPr algn="ctr">
              <a:buNone/>
            </a:pPr>
            <a:r>
              <a:rPr lang="en-US" sz="6600" dirty="0">
                <a:solidFill>
                  <a:schemeClr val="bg1"/>
                </a:solidFill>
              </a:rPr>
              <a:t>“Relationships”</a:t>
            </a:r>
            <a:endParaRPr lang="en-US" sz="6600" dirty="0"/>
          </a:p>
        </p:txBody>
      </p:sp>
      <p:pic>
        <p:nvPicPr>
          <p:cNvPr id="7" name="~PP599.WAV">
            <a:hlinkClick r:id="" action="ppaction://media"/>
          </p:cNvPr>
          <p:cNvPicPr>
            <a:picLocks noRot="1" noChangeAspect="1"/>
          </p:cNvPicPr>
          <p:nvPr>
            <a:wavAudioFile r:embed="rId1" name="~PP599.WAV"/>
          </p:nvPr>
        </p:nvPicPr>
        <p:blipFill>
          <a:blip r:embed="rId3" cstate="print"/>
          <a:stretch>
            <a:fillRect/>
          </a:stretch>
        </p:blipFill>
        <p:spPr>
          <a:xfrm>
            <a:off x="8737600" y="6451600"/>
            <a:ext cx="304800" cy="304800"/>
          </a:xfrm>
          <a:prstGeom prst="rect">
            <a:avLst/>
          </a:prstGeom>
        </p:spPr>
      </p:pic>
    </p:spTree>
  </p:cSld>
  <p:clrMapOvr>
    <a:masterClrMapping/>
  </p:clrMapOvr>
  <p:transition advTm="58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bg1"/>
              </a:solidFill>
            </a:endParaRPr>
          </a:p>
        </p:txBody>
      </p:sp>
      <p:sp>
        <p:nvSpPr>
          <p:cNvPr id="3" name="Content Placeholder 2"/>
          <p:cNvSpPr>
            <a:spLocks noGrp="1"/>
          </p:cNvSpPr>
          <p:nvPr>
            <p:ph idx="1"/>
          </p:nvPr>
        </p:nvSpPr>
        <p:spPr>
          <a:xfrm>
            <a:off x="152400" y="1600200"/>
            <a:ext cx="8991600" cy="5257800"/>
          </a:xfrm>
        </p:spPr>
        <p:txBody>
          <a:bodyPr/>
          <a:lstStyle/>
          <a:p>
            <a:pPr algn="ctr">
              <a:buNone/>
            </a:pPr>
            <a:r>
              <a:rPr lang="en-US" dirty="0">
                <a:solidFill>
                  <a:schemeClr val="bg1"/>
                </a:solidFill>
              </a:rPr>
              <a:t>		</a:t>
            </a:r>
            <a:r>
              <a:rPr lang="en-US" sz="3600" dirty="0">
                <a:solidFill>
                  <a:schemeClr val="bg1"/>
                </a:solidFill>
              </a:rPr>
              <a:t>Once a person </a:t>
            </a:r>
            <a:r>
              <a:rPr lang="en-US" sz="3600" u="sng" dirty="0">
                <a:solidFill>
                  <a:schemeClr val="bg1"/>
                </a:solidFill>
              </a:rPr>
              <a:t>recognizes</a:t>
            </a:r>
            <a:r>
              <a:rPr lang="en-US" sz="3600" dirty="0">
                <a:solidFill>
                  <a:schemeClr val="bg1"/>
                </a:solidFill>
              </a:rPr>
              <a:t> her standards, </a:t>
            </a:r>
            <a:r>
              <a:rPr lang="en-US" sz="3600" u="sng" dirty="0">
                <a:solidFill>
                  <a:schemeClr val="bg1"/>
                </a:solidFill>
              </a:rPr>
              <a:t>communicates</a:t>
            </a:r>
            <a:r>
              <a:rPr lang="en-US" sz="3600" dirty="0">
                <a:solidFill>
                  <a:schemeClr val="bg1"/>
                </a:solidFill>
              </a:rPr>
              <a:t> them,</a:t>
            </a:r>
          </a:p>
          <a:p>
            <a:pPr algn="ctr">
              <a:buNone/>
            </a:pPr>
            <a:r>
              <a:rPr lang="en-US" sz="3600" dirty="0">
                <a:solidFill>
                  <a:schemeClr val="bg1"/>
                </a:solidFill>
              </a:rPr>
              <a:t> and </a:t>
            </a:r>
          </a:p>
          <a:p>
            <a:pPr algn="ctr">
              <a:buNone/>
            </a:pPr>
            <a:r>
              <a:rPr lang="en-US" sz="3600" u="sng" dirty="0">
                <a:solidFill>
                  <a:schemeClr val="bg1"/>
                </a:solidFill>
              </a:rPr>
              <a:t>enforces</a:t>
            </a:r>
            <a:r>
              <a:rPr lang="en-US" sz="3600" dirty="0">
                <a:solidFill>
                  <a:schemeClr val="bg1"/>
                </a:solidFill>
              </a:rPr>
              <a:t> them, </a:t>
            </a:r>
          </a:p>
          <a:p>
            <a:pPr algn="ctr">
              <a:buNone/>
            </a:pPr>
            <a:r>
              <a:rPr lang="en-US" sz="3600" dirty="0">
                <a:solidFill>
                  <a:schemeClr val="bg1"/>
                </a:solidFill>
              </a:rPr>
              <a:t>she will influence others to treat her in a way that meets her needs…</a:t>
            </a:r>
            <a:endParaRPr lang="en-US" dirty="0">
              <a:solidFill>
                <a:schemeClr val="bg1"/>
              </a:solidFill>
            </a:endParaRPr>
          </a:p>
        </p:txBody>
      </p:sp>
      <p:pic>
        <p:nvPicPr>
          <p:cNvPr id="4" name="~PP2291.WAV">
            <a:hlinkClick r:id="" action="ppaction://media"/>
          </p:cNvPr>
          <p:cNvPicPr>
            <a:picLocks noRot="1" noChangeAspect="1"/>
          </p:cNvPicPr>
          <p:nvPr>
            <a:wavAudioFile r:embed="rId1" name="~PP2291.WAV"/>
          </p:nvPr>
        </p:nvPicPr>
        <p:blipFill>
          <a:blip r:embed="rId3" cstate="print"/>
          <a:stretch>
            <a:fillRect/>
          </a:stretch>
        </p:blipFill>
        <p:spPr>
          <a:xfrm>
            <a:off x="8737600" y="6451600"/>
            <a:ext cx="304800" cy="304800"/>
          </a:xfrm>
          <a:prstGeom prst="rect">
            <a:avLst/>
          </a:prstGeom>
        </p:spPr>
      </p:pic>
    </p:spTree>
  </p:cSld>
  <p:clrMapOvr>
    <a:masterClrMapping/>
  </p:clrMapOvr>
  <p:transition advTm="137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bg1"/>
              </a:solidFill>
            </a:endParaRPr>
          </a:p>
        </p:txBody>
      </p:sp>
      <p:sp>
        <p:nvSpPr>
          <p:cNvPr id="3" name="Content Placeholder 2"/>
          <p:cNvSpPr>
            <a:spLocks noGrp="1"/>
          </p:cNvSpPr>
          <p:nvPr>
            <p:ph idx="1"/>
          </p:nvPr>
        </p:nvSpPr>
        <p:spPr>
          <a:xfrm>
            <a:off x="152400" y="1600200"/>
            <a:ext cx="8991600" cy="5257800"/>
          </a:xfrm>
        </p:spPr>
        <p:txBody>
          <a:bodyPr/>
          <a:lstStyle/>
          <a:p>
            <a:pPr algn="ctr">
              <a:buNone/>
            </a:pPr>
            <a:r>
              <a:rPr lang="en-US" dirty="0">
                <a:solidFill>
                  <a:schemeClr val="bg1"/>
                </a:solidFill>
              </a:rPr>
              <a:t>	</a:t>
            </a:r>
            <a:r>
              <a:rPr lang="en-US" sz="3600" dirty="0">
                <a:solidFill>
                  <a:schemeClr val="bg1"/>
                </a:solidFill>
              </a:rPr>
              <a:t>If you are willing to GIVE to a relationship </a:t>
            </a:r>
          </a:p>
          <a:p>
            <a:pPr algn="ctr">
              <a:buNone/>
            </a:pPr>
            <a:r>
              <a:rPr lang="en-US" sz="3600" dirty="0">
                <a:solidFill>
                  <a:schemeClr val="bg1"/>
                </a:solidFill>
              </a:rPr>
              <a:t>love, affection, respect, honesty, </a:t>
            </a:r>
          </a:p>
          <a:p>
            <a:pPr algn="ctr">
              <a:buNone/>
            </a:pPr>
            <a:r>
              <a:rPr lang="en-US" sz="3600" dirty="0">
                <a:solidFill>
                  <a:schemeClr val="bg1"/>
                </a:solidFill>
              </a:rPr>
              <a:t>and </a:t>
            </a:r>
          </a:p>
          <a:p>
            <a:pPr algn="ctr">
              <a:buNone/>
            </a:pPr>
            <a:r>
              <a:rPr lang="en-US" sz="3600" dirty="0">
                <a:solidFill>
                  <a:schemeClr val="bg1"/>
                </a:solidFill>
              </a:rPr>
              <a:t>hard work;</a:t>
            </a:r>
            <a:endParaRPr lang="en-US" dirty="0">
              <a:solidFill>
                <a:schemeClr val="bg1"/>
              </a:solidFill>
            </a:endParaRPr>
          </a:p>
          <a:p>
            <a:endParaRPr lang="en-US" dirty="0">
              <a:solidFill>
                <a:schemeClr val="bg1"/>
              </a:solidFill>
            </a:endParaRPr>
          </a:p>
          <a:p>
            <a:pPr algn="ctr">
              <a:buNone/>
            </a:pPr>
            <a:r>
              <a:rPr lang="en-US" sz="3600" dirty="0">
                <a:solidFill>
                  <a:schemeClr val="bg1"/>
                </a:solidFill>
              </a:rPr>
              <a:t>	Then, </a:t>
            </a:r>
          </a:p>
          <a:p>
            <a:pPr algn="ctr">
              <a:buNone/>
            </a:pPr>
            <a:r>
              <a:rPr lang="en-US" sz="3600" dirty="0">
                <a:solidFill>
                  <a:schemeClr val="bg1"/>
                </a:solidFill>
              </a:rPr>
              <a:t>you should </a:t>
            </a:r>
            <a:r>
              <a:rPr lang="en-US" sz="3600" u="sng" dirty="0">
                <a:solidFill>
                  <a:schemeClr val="bg1"/>
                </a:solidFill>
              </a:rPr>
              <a:t>expect</a:t>
            </a:r>
            <a:r>
              <a:rPr lang="en-US" sz="3600" dirty="0">
                <a:solidFill>
                  <a:schemeClr val="bg1"/>
                </a:solidFill>
              </a:rPr>
              <a:t> that much in return!</a:t>
            </a:r>
          </a:p>
        </p:txBody>
      </p:sp>
      <p:pic>
        <p:nvPicPr>
          <p:cNvPr id="4" name="~PP1938.WAV">
            <a:hlinkClick r:id="" action="ppaction://media"/>
          </p:cNvPr>
          <p:cNvPicPr>
            <a:picLocks noRot="1" noChangeAspect="1"/>
          </p:cNvPicPr>
          <p:nvPr>
            <a:wavAudioFile r:embed="rId1" name="~PP1938.WAV"/>
          </p:nvPr>
        </p:nvPicPr>
        <p:blipFill>
          <a:blip r:embed="rId3" cstate="print"/>
          <a:stretch>
            <a:fillRect/>
          </a:stretch>
        </p:blipFill>
        <p:spPr>
          <a:xfrm>
            <a:off x="8737600" y="6451600"/>
            <a:ext cx="304800" cy="304800"/>
          </a:xfrm>
          <a:prstGeom prst="rect">
            <a:avLst/>
          </a:prstGeom>
        </p:spPr>
      </p:pic>
    </p:spTree>
  </p:cSld>
  <p:clrMapOvr>
    <a:masterClrMapping/>
  </p:clrMapOvr>
  <p:transition advTm="15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6000" dirty="0">
                <a:solidFill>
                  <a:schemeClr val="bg1"/>
                </a:solidFill>
              </a:rPr>
              <a:t>Creating Standards</a:t>
            </a:r>
          </a:p>
          <a:p>
            <a:pPr algn="ctr">
              <a:buNone/>
            </a:pPr>
            <a:r>
              <a:rPr lang="en-US" sz="6000" dirty="0">
                <a:solidFill>
                  <a:schemeClr val="bg1"/>
                </a:solidFill>
              </a:rPr>
              <a:t> for a </a:t>
            </a:r>
          </a:p>
          <a:p>
            <a:pPr algn="ctr">
              <a:buNone/>
            </a:pPr>
            <a:r>
              <a:rPr lang="en-US" sz="6000" dirty="0">
                <a:solidFill>
                  <a:schemeClr val="bg1"/>
                </a:solidFill>
              </a:rPr>
              <a:t>Healthy Relationship</a:t>
            </a:r>
          </a:p>
        </p:txBody>
      </p:sp>
      <p:pic>
        <p:nvPicPr>
          <p:cNvPr id="4" name="~PP619.WAV">
            <a:hlinkClick r:id="" action="ppaction://media"/>
          </p:cNvPr>
          <p:cNvPicPr>
            <a:picLocks noRot="1" noChangeAspect="1"/>
          </p:cNvPicPr>
          <p:nvPr>
            <a:wavAudioFile r:embed="rId1" name="~PP619.WAV"/>
          </p:nvPr>
        </p:nvPicPr>
        <p:blipFill>
          <a:blip r:embed="rId3" cstate="print"/>
          <a:stretch>
            <a:fillRect/>
          </a:stretch>
        </p:blipFill>
        <p:spPr>
          <a:xfrm>
            <a:off x="8737600" y="6451600"/>
            <a:ext cx="304800" cy="304800"/>
          </a:xfrm>
          <a:prstGeom prst="rect">
            <a:avLst/>
          </a:prstGeom>
        </p:spPr>
      </p:pic>
    </p:spTree>
  </p:cSld>
  <p:clrMapOvr>
    <a:masterClrMapping/>
  </p:clrMapOvr>
  <p:transition advTm="10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Creating Standards for a Healthy Relationship</a:t>
            </a:r>
          </a:p>
        </p:txBody>
      </p:sp>
      <p:sp>
        <p:nvSpPr>
          <p:cNvPr id="3" name="Content Placeholder 2"/>
          <p:cNvSpPr>
            <a:spLocks noGrp="1"/>
          </p:cNvSpPr>
          <p:nvPr>
            <p:ph idx="1"/>
          </p:nvPr>
        </p:nvSpPr>
        <p:spPr>
          <a:xfrm>
            <a:off x="0" y="1600200"/>
            <a:ext cx="9144000" cy="5257800"/>
          </a:xfrm>
        </p:spPr>
        <p:txBody>
          <a:bodyPr>
            <a:normAutofit lnSpcReduction="10000"/>
          </a:bodyPr>
          <a:lstStyle/>
          <a:p>
            <a:pPr marL="514350" indent="-514350"/>
            <a:r>
              <a:rPr lang="en-US" i="1" dirty="0">
                <a:solidFill>
                  <a:srgbClr val="FFFF00"/>
                </a:solidFill>
              </a:rPr>
              <a:t>I </a:t>
            </a:r>
            <a:r>
              <a:rPr lang="en-US" i="1" u="sng" dirty="0">
                <a:solidFill>
                  <a:srgbClr val="FFFF00"/>
                </a:solidFill>
              </a:rPr>
              <a:t>must</a:t>
            </a:r>
            <a:r>
              <a:rPr lang="en-US" i="1" dirty="0">
                <a:solidFill>
                  <a:srgbClr val="FFFF00"/>
                </a:solidFill>
              </a:rPr>
              <a:t> feel attracted to him.</a:t>
            </a:r>
            <a:endParaRPr lang="en-US" dirty="0">
              <a:solidFill>
                <a:srgbClr val="FFFF00"/>
              </a:solidFill>
            </a:endParaRPr>
          </a:p>
          <a:p>
            <a:pPr marL="514350" indent="-514350"/>
            <a:r>
              <a:rPr lang="en-US" i="1" dirty="0">
                <a:solidFill>
                  <a:srgbClr val="0070C0"/>
                </a:solidFill>
              </a:rPr>
              <a:t>He </a:t>
            </a:r>
            <a:r>
              <a:rPr lang="en-US" i="1" u="sng" dirty="0">
                <a:solidFill>
                  <a:srgbClr val="0070C0"/>
                </a:solidFill>
              </a:rPr>
              <a:t>must</a:t>
            </a:r>
            <a:r>
              <a:rPr lang="en-US" i="1" dirty="0">
                <a:solidFill>
                  <a:srgbClr val="0070C0"/>
                </a:solidFill>
              </a:rPr>
              <a:t> have a genuine interest in me and desire to spend significant time with me.</a:t>
            </a:r>
            <a:endParaRPr lang="en-US" dirty="0">
              <a:solidFill>
                <a:srgbClr val="0070C0"/>
              </a:solidFill>
            </a:endParaRPr>
          </a:p>
          <a:p>
            <a:pPr marL="514350" indent="-514350"/>
            <a:r>
              <a:rPr lang="en-US" i="1" dirty="0">
                <a:solidFill>
                  <a:srgbClr val="00B050"/>
                </a:solidFill>
              </a:rPr>
              <a:t>He </a:t>
            </a:r>
            <a:r>
              <a:rPr lang="en-US" i="1" u="sng" dirty="0">
                <a:solidFill>
                  <a:srgbClr val="00B050"/>
                </a:solidFill>
              </a:rPr>
              <a:t>must</a:t>
            </a:r>
            <a:r>
              <a:rPr lang="en-US" i="1" dirty="0">
                <a:solidFill>
                  <a:srgbClr val="00B050"/>
                </a:solidFill>
              </a:rPr>
              <a:t> be honest, trustworthy, and faithful. </a:t>
            </a:r>
            <a:endParaRPr lang="en-US" dirty="0">
              <a:solidFill>
                <a:srgbClr val="00B050"/>
              </a:solidFill>
            </a:endParaRPr>
          </a:p>
          <a:p>
            <a:pPr marL="514350" indent="-514350"/>
            <a:r>
              <a:rPr lang="en-US" i="1" dirty="0">
                <a:solidFill>
                  <a:srgbClr val="00B0F0"/>
                </a:solidFill>
              </a:rPr>
              <a:t>I </a:t>
            </a:r>
            <a:r>
              <a:rPr lang="en-US" i="1" u="sng" dirty="0">
                <a:solidFill>
                  <a:srgbClr val="00B0F0"/>
                </a:solidFill>
              </a:rPr>
              <a:t>must</a:t>
            </a:r>
            <a:r>
              <a:rPr lang="en-US" i="1" dirty="0">
                <a:solidFill>
                  <a:srgbClr val="00B0F0"/>
                </a:solidFill>
              </a:rPr>
              <a:t> feel safe when I am with and around this person.</a:t>
            </a:r>
            <a:endParaRPr lang="en-US" dirty="0">
              <a:solidFill>
                <a:srgbClr val="00B0F0"/>
              </a:solidFill>
            </a:endParaRPr>
          </a:p>
          <a:p>
            <a:pPr marL="514350" indent="-514350"/>
            <a:r>
              <a:rPr lang="en-US" i="1" dirty="0">
                <a:solidFill>
                  <a:srgbClr val="FFC000"/>
                </a:solidFill>
              </a:rPr>
              <a:t>He </a:t>
            </a:r>
            <a:r>
              <a:rPr lang="en-US" i="1" u="sng" dirty="0">
                <a:solidFill>
                  <a:srgbClr val="FFC000"/>
                </a:solidFill>
              </a:rPr>
              <a:t>must </a:t>
            </a:r>
            <a:r>
              <a:rPr lang="en-US" i="1" dirty="0">
                <a:solidFill>
                  <a:srgbClr val="FFC000"/>
                </a:solidFill>
              </a:rPr>
              <a:t>practice good self-care and not engage in unhealthy or destructive behaviors.</a:t>
            </a:r>
            <a:endParaRPr lang="en-US" dirty="0">
              <a:solidFill>
                <a:srgbClr val="FFC000"/>
              </a:solidFill>
            </a:endParaRPr>
          </a:p>
          <a:p>
            <a:pPr marL="514350" indent="-514350"/>
            <a:r>
              <a:rPr lang="en-US" i="1" dirty="0">
                <a:solidFill>
                  <a:schemeClr val="bg1"/>
                </a:solidFill>
              </a:rPr>
              <a:t>He </a:t>
            </a:r>
            <a:r>
              <a:rPr lang="en-US" i="1" u="sng" dirty="0">
                <a:solidFill>
                  <a:schemeClr val="bg1"/>
                </a:solidFill>
              </a:rPr>
              <a:t>must</a:t>
            </a:r>
            <a:r>
              <a:rPr lang="en-US" i="1" dirty="0">
                <a:solidFill>
                  <a:schemeClr val="bg1"/>
                </a:solidFill>
              </a:rPr>
              <a:t> have ambition or goals, and be success-oriented.</a:t>
            </a:r>
            <a:endParaRPr lang="en-US" dirty="0">
              <a:solidFill>
                <a:schemeClr val="bg1"/>
              </a:solidFill>
            </a:endParaRPr>
          </a:p>
          <a:p>
            <a:endParaRPr lang="en-US" dirty="0">
              <a:solidFill>
                <a:schemeClr val="bg1"/>
              </a:solidFill>
            </a:endParaRPr>
          </a:p>
        </p:txBody>
      </p:sp>
      <p:pic>
        <p:nvPicPr>
          <p:cNvPr id="6" name="~PP188.WAV">
            <a:hlinkClick r:id="" action="ppaction://media"/>
          </p:cNvPr>
          <p:cNvPicPr>
            <a:picLocks noRot="1" noChangeAspect="1"/>
          </p:cNvPicPr>
          <p:nvPr>
            <a:wavAudioFile r:embed="rId2" name="~PP188.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57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9"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Creating Standards for a Healthy Relationship</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514350" indent="-514350"/>
            <a:r>
              <a:rPr lang="en-US" i="1" dirty="0">
                <a:solidFill>
                  <a:srgbClr val="FFC000"/>
                </a:solidFill>
              </a:rPr>
              <a:t>He </a:t>
            </a:r>
            <a:r>
              <a:rPr lang="en-US" i="1" u="sng" dirty="0">
                <a:solidFill>
                  <a:srgbClr val="FFC000"/>
                </a:solidFill>
              </a:rPr>
              <a:t>must</a:t>
            </a:r>
            <a:r>
              <a:rPr lang="en-US" i="1" dirty="0">
                <a:solidFill>
                  <a:srgbClr val="FFC000"/>
                </a:solidFill>
              </a:rPr>
              <a:t> be employed or energetically pursuing employment; enrolled in an education or training program, etc.</a:t>
            </a:r>
            <a:endParaRPr lang="en-US" dirty="0">
              <a:solidFill>
                <a:srgbClr val="FFC000"/>
              </a:solidFill>
            </a:endParaRPr>
          </a:p>
          <a:p>
            <a:pPr marL="514350" indent="-514350"/>
            <a:r>
              <a:rPr lang="en-US" i="1" dirty="0">
                <a:solidFill>
                  <a:schemeClr val="bg1"/>
                </a:solidFill>
              </a:rPr>
              <a:t>He </a:t>
            </a:r>
            <a:r>
              <a:rPr lang="en-US" i="1" u="sng" dirty="0">
                <a:solidFill>
                  <a:schemeClr val="bg1"/>
                </a:solidFill>
              </a:rPr>
              <a:t>must </a:t>
            </a:r>
            <a:r>
              <a:rPr lang="en-US" i="1" dirty="0">
                <a:solidFill>
                  <a:schemeClr val="bg1"/>
                </a:solidFill>
              </a:rPr>
              <a:t>believe in equality and fairness in a relationship.</a:t>
            </a:r>
            <a:endParaRPr lang="en-US" dirty="0">
              <a:solidFill>
                <a:schemeClr val="bg1"/>
              </a:solidFill>
            </a:endParaRPr>
          </a:p>
          <a:p>
            <a:pPr marL="514350" indent="-514350"/>
            <a:r>
              <a:rPr lang="en-US" i="1" dirty="0">
                <a:solidFill>
                  <a:srgbClr val="00B0F0"/>
                </a:solidFill>
              </a:rPr>
              <a:t>He </a:t>
            </a:r>
            <a:r>
              <a:rPr lang="en-US" i="1" u="sng" dirty="0">
                <a:solidFill>
                  <a:srgbClr val="00B0F0"/>
                </a:solidFill>
              </a:rPr>
              <a:t>must</a:t>
            </a:r>
            <a:r>
              <a:rPr lang="en-US" i="1" dirty="0">
                <a:solidFill>
                  <a:srgbClr val="00B0F0"/>
                </a:solidFill>
              </a:rPr>
              <a:t> treat me well and is not prone to criticize or be </a:t>
            </a:r>
            <a:r>
              <a:rPr lang="en-US" i="1" dirty="0" err="1">
                <a:solidFill>
                  <a:srgbClr val="00B0F0"/>
                </a:solidFill>
              </a:rPr>
              <a:t>argumentive</a:t>
            </a:r>
            <a:r>
              <a:rPr lang="en-US" i="1" dirty="0">
                <a:solidFill>
                  <a:srgbClr val="00B0F0"/>
                </a:solidFill>
              </a:rPr>
              <a:t>.</a:t>
            </a:r>
            <a:endParaRPr lang="en-US" dirty="0">
              <a:solidFill>
                <a:srgbClr val="00B0F0"/>
              </a:solidFill>
            </a:endParaRPr>
          </a:p>
          <a:p>
            <a:pPr marL="514350" indent="-514350"/>
            <a:r>
              <a:rPr lang="en-US" i="1" dirty="0">
                <a:solidFill>
                  <a:srgbClr val="00B050"/>
                </a:solidFill>
              </a:rPr>
              <a:t>He </a:t>
            </a:r>
            <a:r>
              <a:rPr lang="en-US" i="1" u="sng" dirty="0">
                <a:solidFill>
                  <a:srgbClr val="00B050"/>
                </a:solidFill>
              </a:rPr>
              <a:t>must</a:t>
            </a:r>
            <a:r>
              <a:rPr lang="en-US" i="1" dirty="0">
                <a:solidFill>
                  <a:srgbClr val="00B050"/>
                </a:solidFill>
              </a:rPr>
              <a:t> make an effort to get along with my family and friends.</a:t>
            </a:r>
          </a:p>
          <a:p>
            <a:pPr marL="514350" indent="-514350"/>
            <a:r>
              <a:rPr lang="en-US" i="1" dirty="0">
                <a:solidFill>
                  <a:srgbClr val="FFFF00"/>
                </a:solidFill>
                <a:cs typeface="Arial" pitchFamily="34" charset="0"/>
              </a:rPr>
              <a:t>He has interests and activities of his own and needs to respect my choice to pursue activities that interest me.</a:t>
            </a:r>
            <a:endParaRPr lang="en-US" dirty="0">
              <a:solidFill>
                <a:srgbClr val="FFFF00"/>
              </a:solidFill>
              <a:cs typeface="Arial" pitchFamily="34" charset="0"/>
            </a:endParaRPr>
          </a:p>
          <a:p>
            <a:pPr lvl="0"/>
            <a:endParaRPr lang="en-US" dirty="0">
              <a:solidFill>
                <a:schemeClr val="bg1"/>
              </a:solidFill>
            </a:endParaRPr>
          </a:p>
          <a:p>
            <a:endParaRPr lang="en-US" dirty="0">
              <a:solidFill>
                <a:schemeClr val="bg1"/>
              </a:solidFill>
            </a:endParaRPr>
          </a:p>
        </p:txBody>
      </p:sp>
      <p:pic>
        <p:nvPicPr>
          <p:cNvPr id="6" name="~PP397.WAV">
            <a:hlinkClick r:id="" action="ppaction://media"/>
          </p:cNvPr>
          <p:cNvPicPr>
            <a:picLocks noRot="1" noChangeAspect="1"/>
          </p:cNvPicPr>
          <p:nvPr>
            <a:wavAudioFile r:embed="rId2" name="~PP397.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43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solidFill>
                  <a:srgbClr val="FF0000"/>
                </a:solidFill>
              </a:rPr>
              <a:t>Creating Standards for a Healthy Relationship</a:t>
            </a:r>
          </a:p>
        </p:txBody>
      </p:sp>
      <p:sp>
        <p:nvSpPr>
          <p:cNvPr id="3" name="Content Placeholder 2"/>
          <p:cNvSpPr>
            <a:spLocks noGrp="1"/>
          </p:cNvSpPr>
          <p:nvPr>
            <p:ph idx="1"/>
          </p:nvPr>
        </p:nvSpPr>
        <p:spPr>
          <a:xfrm>
            <a:off x="0" y="1447800"/>
            <a:ext cx="9144000" cy="5410200"/>
          </a:xfrm>
        </p:spPr>
        <p:txBody>
          <a:bodyPr>
            <a:noAutofit/>
          </a:bodyPr>
          <a:lstStyle/>
          <a:p>
            <a:pPr lvl="0"/>
            <a:r>
              <a:rPr lang="en-US" sz="3000" i="1" dirty="0">
                <a:solidFill>
                  <a:srgbClr val="00B0F0"/>
                </a:solidFill>
                <a:cs typeface="Arial" pitchFamily="34" charset="0"/>
              </a:rPr>
              <a:t>He </a:t>
            </a:r>
            <a:r>
              <a:rPr lang="en-US" sz="3000" i="1" u="sng" dirty="0">
                <a:solidFill>
                  <a:srgbClr val="00B0F0"/>
                </a:solidFill>
                <a:cs typeface="Arial" pitchFamily="34" charset="0"/>
              </a:rPr>
              <a:t>must</a:t>
            </a:r>
            <a:r>
              <a:rPr lang="en-US" sz="3000" i="1" dirty="0">
                <a:solidFill>
                  <a:srgbClr val="00B0F0"/>
                </a:solidFill>
                <a:cs typeface="Arial" pitchFamily="34" charset="0"/>
              </a:rPr>
              <a:t> be able to handle conflicts and differences in a fair and civil manner, and be willing to make compromises.</a:t>
            </a:r>
            <a:endParaRPr lang="en-US" sz="3000" dirty="0">
              <a:solidFill>
                <a:srgbClr val="00B0F0"/>
              </a:solidFill>
              <a:cs typeface="Arial" pitchFamily="34" charset="0"/>
            </a:endParaRPr>
          </a:p>
          <a:p>
            <a:pPr lvl="0"/>
            <a:r>
              <a:rPr lang="en-US" sz="3000" i="1" dirty="0">
                <a:solidFill>
                  <a:srgbClr val="FFFF00"/>
                </a:solidFill>
                <a:cs typeface="Arial" pitchFamily="34" charset="0"/>
              </a:rPr>
              <a:t>He should bring encouragement and positive attitudes into my life.</a:t>
            </a:r>
            <a:endParaRPr lang="en-US" sz="3000" dirty="0">
              <a:solidFill>
                <a:srgbClr val="FFFF00"/>
              </a:solidFill>
              <a:cs typeface="Arial" pitchFamily="34" charset="0"/>
            </a:endParaRPr>
          </a:p>
          <a:p>
            <a:pPr lvl="0"/>
            <a:r>
              <a:rPr lang="en-US" sz="3000" i="1" dirty="0">
                <a:solidFill>
                  <a:srgbClr val="00B050"/>
                </a:solidFill>
                <a:cs typeface="Arial" pitchFamily="34" charset="0"/>
              </a:rPr>
              <a:t>He </a:t>
            </a:r>
            <a:r>
              <a:rPr lang="en-US" sz="3000" i="1" u="sng" dirty="0">
                <a:solidFill>
                  <a:srgbClr val="00B050"/>
                </a:solidFill>
                <a:cs typeface="Arial" pitchFamily="34" charset="0"/>
              </a:rPr>
              <a:t>mus</a:t>
            </a:r>
            <a:r>
              <a:rPr lang="en-US" sz="3000" i="1" dirty="0">
                <a:solidFill>
                  <a:srgbClr val="00B050"/>
                </a:solidFill>
                <a:cs typeface="Arial" pitchFamily="34" charset="0"/>
              </a:rPr>
              <a:t>t like children and must accept my children and be willing to learn how to co-parent in a cooperative manner</a:t>
            </a:r>
            <a:r>
              <a:rPr lang="en-US" sz="3000" i="1" u="sng" dirty="0">
                <a:solidFill>
                  <a:srgbClr val="00B050"/>
                </a:solidFill>
                <a:cs typeface="Arial" pitchFamily="34" charset="0"/>
              </a:rPr>
              <a:t>.</a:t>
            </a:r>
            <a:endParaRPr lang="en-US" sz="3000" dirty="0">
              <a:solidFill>
                <a:srgbClr val="00B050"/>
              </a:solidFill>
              <a:cs typeface="Arial" pitchFamily="34" charset="0"/>
            </a:endParaRPr>
          </a:p>
          <a:p>
            <a:pPr lvl="0"/>
            <a:r>
              <a:rPr lang="en-US" sz="3000" i="1" dirty="0">
                <a:solidFill>
                  <a:srgbClr val="FFC000"/>
                </a:solidFill>
                <a:cs typeface="Arial" pitchFamily="34" charset="0"/>
              </a:rPr>
              <a:t>He </a:t>
            </a:r>
            <a:r>
              <a:rPr lang="en-US" sz="3000" i="1" u="sng" dirty="0">
                <a:solidFill>
                  <a:srgbClr val="FFC000"/>
                </a:solidFill>
                <a:cs typeface="Arial" pitchFamily="34" charset="0"/>
              </a:rPr>
              <a:t>must</a:t>
            </a:r>
            <a:r>
              <a:rPr lang="en-US" sz="3000" i="1" dirty="0">
                <a:solidFill>
                  <a:srgbClr val="FFC000"/>
                </a:solidFill>
                <a:cs typeface="Arial" pitchFamily="34" charset="0"/>
              </a:rPr>
              <a:t> not be overly-involved with unstable friends or family members who demand excessive time, money, resources, etc.</a:t>
            </a:r>
            <a:endParaRPr lang="en-US" sz="3000" dirty="0">
              <a:solidFill>
                <a:srgbClr val="FFC000"/>
              </a:solidFill>
              <a:cs typeface="Arial" pitchFamily="34" charset="0"/>
            </a:endParaRPr>
          </a:p>
          <a:p>
            <a:endParaRPr lang="en-US" sz="2800" dirty="0">
              <a:solidFill>
                <a:schemeClr val="bg1"/>
              </a:solidFill>
            </a:endParaRPr>
          </a:p>
        </p:txBody>
      </p:sp>
      <p:pic>
        <p:nvPicPr>
          <p:cNvPr id="4" name="~PP3312.WAV">
            <a:hlinkClick r:id="" action="ppaction://media"/>
          </p:cNvPr>
          <p:cNvPicPr>
            <a:picLocks noRot="1" noChangeAspect="1"/>
          </p:cNvPicPr>
          <p:nvPr>
            <a:wavAudioFile r:embed="rId2" name="~PP3312.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43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5"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following are sample “wish list” items:</a:t>
            </a:r>
          </a:p>
        </p:txBody>
      </p:sp>
      <p:sp>
        <p:nvSpPr>
          <p:cNvPr id="3" name="Content Placeholder 2"/>
          <p:cNvSpPr>
            <a:spLocks noGrp="1"/>
          </p:cNvSpPr>
          <p:nvPr>
            <p:ph idx="1"/>
          </p:nvPr>
        </p:nvSpPr>
        <p:spPr/>
        <p:txBody>
          <a:bodyPr>
            <a:normAutofit fontScale="92500" lnSpcReduction="20000"/>
          </a:bodyPr>
          <a:lstStyle/>
          <a:p>
            <a:pPr lvl="0"/>
            <a:r>
              <a:rPr lang="en-US" i="1" dirty="0">
                <a:solidFill>
                  <a:srgbClr val="00B0F0"/>
                </a:solidFill>
              </a:rPr>
              <a:t>He comes from a particular race, ethnicity, nationality, or religious background.  (for some, this might be a standard)</a:t>
            </a:r>
            <a:endParaRPr lang="en-US" dirty="0">
              <a:solidFill>
                <a:srgbClr val="00B0F0"/>
              </a:solidFill>
            </a:endParaRPr>
          </a:p>
          <a:p>
            <a:pPr lvl="0"/>
            <a:r>
              <a:rPr lang="en-US" i="1" dirty="0">
                <a:solidFill>
                  <a:srgbClr val="92D050"/>
                </a:solidFill>
              </a:rPr>
              <a:t>He has particular physical traits I like.</a:t>
            </a:r>
            <a:endParaRPr lang="en-US" dirty="0">
              <a:solidFill>
                <a:srgbClr val="92D050"/>
              </a:solidFill>
            </a:endParaRPr>
          </a:p>
          <a:p>
            <a:pPr lvl="0"/>
            <a:r>
              <a:rPr lang="en-US" i="1" dirty="0">
                <a:solidFill>
                  <a:schemeClr val="bg1"/>
                </a:solidFill>
              </a:rPr>
              <a:t>He has achieved a special educational, professional, or income level.</a:t>
            </a:r>
            <a:endParaRPr lang="en-US" dirty="0">
              <a:solidFill>
                <a:schemeClr val="bg1"/>
              </a:solidFill>
            </a:endParaRPr>
          </a:p>
          <a:p>
            <a:pPr lvl="0"/>
            <a:r>
              <a:rPr lang="en-US" i="1" dirty="0">
                <a:solidFill>
                  <a:srgbClr val="FFFF00"/>
                </a:solidFill>
              </a:rPr>
              <a:t>He is athletic, or artistic, or philosophical, or handy, or funny, etc.</a:t>
            </a:r>
            <a:endParaRPr lang="en-US" dirty="0">
              <a:solidFill>
                <a:srgbClr val="FFFF00"/>
              </a:solidFill>
            </a:endParaRPr>
          </a:p>
          <a:p>
            <a:pPr lvl="0"/>
            <a:r>
              <a:rPr lang="en-US" i="1" dirty="0">
                <a:solidFill>
                  <a:schemeClr val="accent6">
                    <a:lumMod val="75000"/>
                  </a:schemeClr>
                </a:solidFill>
              </a:rPr>
              <a:t>He has social and political beliefs that closely match mine.</a:t>
            </a:r>
            <a:endParaRPr lang="en-US" dirty="0">
              <a:solidFill>
                <a:schemeClr val="accent6">
                  <a:lumMod val="75000"/>
                </a:schemeClr>
              </a:solidFill>
            </a:endParaRPr>
          </a:p>
          <a:p>
            <a:endParaRPr lang="en-US" dirty="0">
              <a:solidFill>
                <a:schemeClr val="bg1"/>
              </a:solidFill>
            </a:endParaRPr>
          </a:p>
        </p:txBody>
      </p:sp>
      <p:pic>
        <p:nvPicPr>
          <p:cNvPr id="9" name="~PP1765.WAV">
            <a:hlinkClick r:id="" action="ppaction://media"/>
          </p:cNvPr>
          <p:cNvPicPr>
            <a:picLocks noRot="1" noChangeAspect="1"/>
          </p:cNvPicPr>
          <p:nvPr>
            <a:wavAudioFile r:embed="rId2" name="~PP1765.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984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2"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a:bodyPr>
          <a:lstStyle/>
          <a:p>
            <a:pPr marL="514350" lvl="0" indent="-514350" algn="ctr">
              <a:buNone/>
            </a:pPr>
            <a:endParaRPr lang="en-US" sz="4000" dirty="0">
              <a:solidFill>
                <a:schemeClr val="bg1"/>
              </a:solidFill>
            </a:endParaRPr>
          </a:p>
          <a:p>
            <a:pPr marL="514350" lvl="0" indent="-514350" algn="ctr">
              <a:buNone/>
            </a:pPr>
            <a:endParaRPr lang="en-US" sz="4000" dirty="0">
              <a:solidFill>
                <a:schemeClr val="bg1"/>
              </a:solidFill>
            </a:endParaRPr>
          </a:p>
          <a:p>
            <a:pPr marL="514350" lvl="0" indent="-514350" algn="ctr">
              <a:buNone/>
            </a:pPr>
            <a:r>
              <a:rPr lang="en-US" sz="4000" dirty="0">
                <a:solidFill>
                  <a:schemeClr val="bg1"/>
                </a:solidFill>
              </a:rPr>
              <a:t>Godly standards can lead you </a:t>
            </a:r>
          </a:p>
          <a:p>
            <a:pPr marL="514350" lvl="0" indent="-514350" algn="ctr">
              <a:buNone/>
            </a:pPr>
            <a:r>
              <a:rPr lang="en-US" sz="4000" dirty="0">
                <a:solidFill>
                  <a:schemeClr val="bg1"/>
                </a:solidFill>
              </a:rPr>
              <a:t>into a more </a:t>
            </a:r>
          </a:p>
          <a:p>
            <a:pPr marL="514350" lvl="0" indent="-514350" algn="ctr">
              <a:buNone/>
            </a:pPr>
            <a:r>
              <a:rPr lang="en-US" sz="4000" u="sng" dirty="0">
                <a:solidFill>
                  <a:schemeClr val="bg1"/>
                </a:solidFill>
              </a:rPr>
              <a:t>rich</a:t>
            </a:r>
            <a:r>
              <a:rPr lang="en-US" sz="4000" dirty="0">
                <a:solidFill>
                  <a:schemeClr val="bg1"/>
                </a:solidFill>
              </a:rPr>
              <a:t> and </a:t>
            </a:r>
            <a:r>
              <a:rPr lang="en-US" sz="4000" u="sng" dirty="0">
                <a:solidFill>
                  <a:schemeClr val="bg1"/>
                </a:solidFill>
              </a:rPr>
              <a:t>fulfilling</a:t>
            </a:r>
            <a:r>
              <a:rPr lang="en-US" sz="4000" dirty="0">
                <a:solidFill>
                  <a:schemeClr val="bg1"/>
                </a:solidFill>
              </a:rPr>
              <a:t> relationship. </a:t>
            </a:r>
          </a:p>
        </p:txBody>
      </p:sp>
      <p:pic>
        <p:nvPicPr>
          <p:cNvPr id="6" name="~PP3468.WAV">
            <a:hlinkClick r:id="" action="ppaction://media"/>
          </p:cNvPr>
          <p:cNvPicPr>
            <a:picLocks noRot="1" noChangeAspect="1"/>
          </p:cNvPicPr>
          <p:nvPr>
            <a:wavAudioFile r:embed="rId2" name="~PP3468.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30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par>
                          <p:cTn id="20" fill="hold">
                            <p:stCondLst>
                              <p:cond delay="1000"/>
                            </p:stCondLst>
                            <p:childTnLst>
                              <p:par>
                                <p:cTn id="21" presetID="53"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6"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514350" lvl="0" indent="-514350">
              <a:buFont typeface="+mj-lt"/>
              <a:buAutoNum type="arabicPeriod"/>
            </a:pPr>
            <a:r>
              <a:rPr lang="en-US" sz="3500" b="1" dirty="0">
                <a:solidFill>
                  <a:srgbClr val="FFFF00"/>
                </a:solidFill>
                <a:latin typeface="Arial" pitchFamily="34" charset="0"/>
                <a:cs typeface="Arial" pitchFamily="34" charset="0"/>
              </a:rPr>
              <a:t>I will date and marry only a Christian.</a:t>
            </a:r>
            <a:r>
              <a:rPr lang="en-US" sz="3500" dirty="0">
                <a:solidFill>
                  <a:srgbClr val="FFFF00"/>
                </a:solidFill>
                <a:latin typeface="Arial" pitchFamily="34" charset="0"/>
                <a:cs typeface="Arial" pitchFamily="34" charset="0"/>
              </a:rPr>
              <a:t> </a:t>
            </a:r>
          </a:p>
          <a:p>
            <a:pPr lvl="0"/>
            <a:r>
              <a:rPr lang="en-US" dirty="0">
                <a:solidFill>
                  <a:srgbClr val="00B0F0"/>
                </a:solidFill>
              </a:rPr>
              <a:t>2 Corinthians 6:14-15 </a:t>
            </a:r>
          </a:p>
          <a:p>
            <a:pPr>
              <a:buNone/>
            </a:pPr>
            <a:r>
              <a:rPr lang="en-US" i="1" dirty="0">
                <a:solidFill>
                  <a:schemeClr val="bg1"/>
                </a:solidFill>
              </a:rPr>
              <a:t>	</a:t>
            </a:r>
            <a:r>
              <a:rPr lang="en-US" i="1" dirty="0">
                <a:solidFill>
                  <a:schemeClr val="bg1"/>
                </a:solidFill>
                <a:latin typeface="Arial" pitchFamily="34" charset="0"/>
                <a:cs typeface="Arial" pitchFamily="34" charset="0"/>
              </a:rPr>
              <a:t>Do not be bound together with unbelievers; for what partnership have righteousness and lawlessness, or what fellowship has light with darkness? Or what harmony has Christ with Belial, or what has a believer in common with an unbeliever?                                </a:t>
            </a:r>
            <a:r>
              <a:rPr lang="en-US" sz="3000" i="1" dirty="0">
                <a:solidFill>
                  <a:srgbClr val="FFFF00"/>
                </a:solidFill>
                <a:latin typeface="Arial" pitchFamily="34" charset="0"/>
                <a:cs typeface="Arial" pitchFamily="34" charset="0"/>
              </a:rPr>
              <a:t>(page  860)</a:t>
            </a:r>
            <a:endParaRPr lang="en-US" dirty="0">
              <a:solidFill>
                <a:srgbClr val="FFFF00"/>
              </a:solidFill>
              <a:latin typeface="Arial" pitchFamily="34" charset="0"/>
              <a:cs typeface="Arial" pitchFamily="34" charset="0"/>
            </a:endParaRPr>
          </a:p>
          <a:p>
            <a:pPr lvl="0"/>
            <a:r>
              <a:rPr lang="en-US" dirty="0">
                <a:solidFill>
                  <a:srgbClr val="00B0F0"/>
                </a:solidFill>
              </a:rPr>
              <a:t>Deuteronomy 22:10</a:t>
            </a:r>
          </a:p>
          <a:p>
            <a:pPr>
              <a:buNone/>
            </a:pPr>
            <a:r>
              <a:rPr lang="en-US" i="1" dirty="0">
                <a:solidFill>
                  <a:schemeClr val="bg1"/>
                </a:solidFill>
              </a:rPr>
              <a:t>	</a:t>
            </a:r>
            <a:r>
              <a:rPr lang="en-US" i="1" dirty="0">
                <a:solidFill>
                  <a:schemeClr val="bg1"/>
                </a:solidFill>
                <a:latin typeface="Arial" pitchFamily="34" charset="0"/>
                <a:cs typeface="Arial" pitchFamily="34" charset="0"/>
              </a:rPr>
              <a:t>You shall not plow with an ox and a donkey together.</a:t>
            </a:r>
            <a:endParaRPr lang="en-US" dirty="0">
              <a:solidFill>
                <a:schemeClr val="bg1"/>
              </a:solidFill>
              <a:latin typeface="Arial" pitchFamily="34" charset="0"/>
              <a:cs typeface="Arial" pitchFamily="34" charset="0"/>
            </a:endParaRPr>
          </a:p>
          <a:p>
            <a:endParaRPr lang="en-US" dirty="0">
              <a:solidFill>
                <a:schemeClr val="bg1"/>
              </a:solidFill>
            </a:endParaRPr>
          </a:p>
        </p:txBody>
      </p:sp>
      <p:pic>
        <p:nvPicPr>
          <p:cNvPr id="7" name="~PP3892.WAV">
            <a:hlinkClick r:id="" action="ppaction://media"/>
          </p:cNvPr>
          <p:cNvPicPr>
            <a:picLocks noRot="1" noChangeAspect="1"/>
          </p:cNvPicPr>
          <p:nvPr>
            <a:wavAudioFile r:embed="rId2" name="~PP3892.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67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8"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urtship-unequally-yoked1.jpg"/>
          <p:cNvPicPr>
            <a:picLocks noGrp="1" noChangeAspect="1"/>
          </p:cNvPicPr>
          <p:nvPr>
            <p:ph idx="1"/>
          </p:nvPr>
        </p:nvPicPr>
        <p:blipFill>
          <a:blip r:embed="rId3" cstate="print"/>
          <a:stretch>
            <a:fillRect/>
          </a:stretch>
        </p:blipFill>
        <p:spPr>
          <a:xfrm>
            <a:off x="838200" y="147671"/>
            <a:ext cx="7391399" cy="6710329"/>
          </a:xfrm>
        </p:spPr>
      </p:pic>
      <p:pic>
        <p:nvPicPr>
          <p:cNvPr id="8" name="~PP2202.WAV">
            <a:hlinkClick r:id="" action="ppaction://media"/>
          </p:cNvPr>
          <p:cNvPicPr>
            <a:picLocks noRot="1" noChangeAspect="1"/>
          </p:cNvPicPr>
          <p:nvPr>
            <a:wavAudioFile r:embed="rId1" name="~PP2202.WAV"/>
          </p:nvPr>
        </p:nvPicPr>
        <p:blipFill>
          <a:blip r:embed="rId4" cstate="print"/>
          <a:stretch>
            <a:fillRect/>
          </a:stretch>
        </p:blipFill>
        <p:spPr>
          <a:xfrm>
            <a:off x="8737600" y="6451600"/>
            <a:ext cx="304800" cy="304800"/>
          </a:xfrm>
          <a:prstGeom prst="rect">
            <a:avLst/>
          </a:prstGeom>
        </p:spPr>
      </p:pic>
    </p:spTree>
  </p:cSld>
  <p:clrMapOvr>
    <a:masterClrMapping/>
  </p:clrMapOvr>
  <p:transition advTm="308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848600" cy="4191000"/>
          </a:xfrm>
        </p:spPr>
        <p:txBody>
          <a:bodyPr>
            <a:normAutofit/>
          </a:bodyPr>
          <a:lstStyle/>
          <a:p>
            <a:r>
              <a:rPr lang="en-US" sz="5400" dirty="0">
                <a:solidFill>
                  <a:schemeClr val="bg1"/>
                </a:solidFill>
              </a:rPr>
              <a:t>Establishing Your Standards</a:t>
            </a:r>
          </a:p>
        </p:txBody>
      </p:sp>
      <p:sp>
        <p:nvSpPr>
          <p:cNvPr id="3" name="Subtitle 2"/>
          <p:cNvSpPr>
            <a:spLocks noGrp="1"/>
          </p:cNvSpPr>
          <p:nvPr>
            <p:ph type="subTitle" idx="1"/>
          </p:nvPr>
        </p:nvSpPr>
        <p:spPr/>
        <p:txBody>
          <a:bodyPr/>
          <a:lstStyle/>
          <a:p>
            <a:endParaRPr lang="en-US" dirty="0"/>
          </a:p>
          <a:p>
            <a:r>
              <a:rPr lang="en-US" sz="4000" dirty="0">
                <a:solidFill>
                  <a:schemeClr val="bg1"/>
                </a:solidFill>
              </a:rPr>
              <a:t>Lesson 5</a:t>
            </a:r>
          </a:p>
        </p:txBody>
      </p:sp>
      <p:pic>
        <p:nvPicPr>
          <p:cNvPr id="6" name="~PP2128.WAV">
            <a:hlinkClick r:id="" action="ppaction://media"/>
          </p:cNvPr>
          <p:cNvPicPr>
            <a:picLocks noRot="1" noChangeAspect="1"/>
          </p:cNvPicPr>
          <p:nvPr>
            <a:wavAudioFile r:embed="rId1" name="~PP2128.WAV"/>
          </p:nvPr>
        </p:nvPicPr>
        <p:blipFill>
          <a:blip r:embed="rId3" cstate="print"/>
          <a:stretch>
            <a:fillRect/>
          </a:stretch>
        </p:blipFill>
        <p:spPr>
          <a:xfrm>
            <a:off x="8737600" y="6451600"/>
            <a:ext cx="304800" cy="304800"/>
          </a:xfrm>
          <a:prstGeom prst="rect">
            <a:avLst/>
          </a:prstGeom>
        </p:spPr>
      </p:pic>
    </p:spTree>
  </p:cSld>
  <p:clrMapOvr>
    <a:masterClrMapping/>
  </p:clrMapOvr>
  <p:transition advTm="5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xen1.jpg"/>
          <p:cNvPicPr>
            <a:picLocks noGrp="1" noChangeAspect="1"/>
          </p:cNvPicPr>
          <p:nvPr>
            <p:ph idx="1"/>
          </p:nvPr>
        </p:nvPicPr>
        <p:blipFill>
          <a:blip r:embed="rId3" cstate="print"/>
          <a:stretch>
            <a:fillRect/>
          </a:stretch>
        </p:blipFill>
        <p:spPr>
          <a:xfrm>
            <a:off x="0" y="-77304"/>
            <a:ext cx="9144000" cy="6935304"/>
          </a:xfrm>
        </p:spPr>
      </p:pic>
      <p:pic>
        <p:nvPicPr>
          <p:cNvPr id="6" name="~PP2003.WAV">
            <a:hlinkClick r:id="" action="ppaction://media"/>
          </p:cNvPr>
          <p:cNvPicPr>
            <a:picLocks noRot="1" noChangeAspect="1"/>
          </p:cNvPicPr>
          <p:nvPr>
            <a:wavAudioFile r:embed="rId1" name="~PP2003.WAV"/>
          </p:nvPr>
        </p:nvPicPr>
        <p:blipFill>
          <a:blip r:embed="rId4" cstate="print"/>
          <a:stretch>
            <a:fillRect/>
          </a:stretch>
        </p:blipFill>
        <p:spPr>
          <a:xfrm>
            <a:off x="8737600" y="6451600"/>
            <a:ext cx="304800" cy="304800"/>
          </a:xfrm>
          <a:prstGeom prst="rect">
            <a:avLst/>
          </a:prstGeom>
        </p:spPr>
      </p:pic>
    </p:spTree>
  </p:cSld>
  <p:clrMapOvr>
    <a:masterClrMapping/>
  </p:clrMapOvr>
  <p:transition advTm="19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pPr>
              <a:buNone/>
            </a:pPr>
            <a:r>
              <a:rPr lang="en-US" sz="4500" b="1" dirty="0">
                <a:solidFill>
                  <a:srgbClr val="FFFF00"/>
                </a:solidFill>
                <a:latin typeface="Arial" pitchFamily="34" charset="0"/>
                <a:cs typeface="Arial" pitchFamily="34" charset="0"/>
              </a:rPr>
              <a:t>2</a:t>
            </a:r>
            <a:r>
              <a:rPr lang="en-US" sz="4500" b="1" dirty="0">
                <a:solidFill>
                  <a:srgbClr val="FFFF00"/>
                </a:solidFill>
              </a:rPr>
              <a:t>.  </a:t>
            </a:r>
            <a:r>
              <a:rPr lang="en-US" sz="4500" b="1" dirty="0">
                <a:solidFill>
                  <a:srgbClr val="FFFF00"/>
                </a:solidFill>
                <a:latin typeface="Arial" pitchFamily="34" charset="0"/>
                <a:cs typeface="Arial" pitchFamily="34" charset="0"/>
              </a:rPr>
              <a:t>I will reserve sexual and physical intimacy for marriage.</a:t>
            </a:r>
          </a:p>
          <a:p>
            <a:endParaRPr lang="en-US" b="1" dirty="0">
              <a:solidFill>
                <a:srgbClr val="FFFF00"/>
              </a:solidFill>
            </a:endParaRPr>
          </a:p>
          <a:p>
            <a:pPr lvl="0"/>
            <a:r>
              <a:rPr lang="en-US" sz="3800" dirty="0">
                <a:solidFill>
                  <a:srgbClr val="00B0F0"/>
                </a:solidFill>
                <a:latin typeface="Arial" pitchFamily="34" charset="0"/>
                <a:cs typeface="Arial" pitchFamily="34" charset="0"/>
              </a:rPr>
              <a:t>1 Thessalonians 4:3-7</a:t>
            </a:r>
          </a:p>
          <a:p>
            <a:pPr>
              <a:buNone/>
            </a:pPr>
            <a:r>
              <a:rPr lang="en-US" sz="3800" i="1" dirty="0">
                <a:solidFill>
                  <a:schemeClr val="bg1"/>
                </a:solidFill>
                <a:latin typeface="Arial" pitchFamily="34" charset="0"/>
                <a:cs typeface="Arial" pitchFamily="34" charset="0"/>
              </a:rPr>
              <a:t>	It is God’s will that you should be sanctified: that you should avoid sexual immorality; that each of you should learn to control your own body in a way that is holy and honorable, not in passionate lust like the pagans, who do not know God; and that in this matter no one should wrong or take advantage of a brother or sister…. For God did not call us to be impure, but to live a holy life.</a:t>
            </a:r>
            <a:endParaRPr lang="en-US" sz="3800" dirty="0">
              <a:solidFill>
                <a:schemeClr val="bg1"/>
              </a:solidFill>
              <a:latin typeface="Arial" pitchFamily="34" charset="0"/>
              <a:cs typeface="Arial" pitchFamily="34" charset="0"/>
            </a:endParaRPr>
          </a:p>
          <a:p>
            <a:pPr>
              <a:buNone/>
            </a:pPr>
            <a:r>
              <a:rPr lang="en-US" sz="3800" i="1" dirty="0">
                <a:solidFill>
                  <a:schemeClr val="bg1"/>
                </a:solidFill>
                <a:latin typeface="Arial" pitchFamily="34" charset="0"/>
                <a:cs typeface="Arial" pitchFamily="34" charset="0"/>
              </a:rPr>
              <a:t>	</a:t>
            </a:r>
          </a:p>
          <a:p>
            <a:r>
              <a:rPr lang="en-US" sz="3800" dirty="0">
                <a:solidFill>
                  <a:srgbClr val="00B0F0"/>
                </a:solidFill>
                <a:latin typeface="Arial" pitchFamily="34" charset="0"/>
                <a:cs typeface="Arial" pitchFamily="34" charset="0"/>
              </a:rPr>
              <a:t>Hebrews 13:4</a:t>
            </a:r>
          </a:p>
          <a:p>
            <a:pPr>
              <a:buNone/>
            </a:pPr>
            <a:r>
              <a:rPr lang="en-US" sz="3800" dirty="0">
                <a:solidFill>
                  <a:schemeClr val="bg1"/>
                </a:solidFill>
                <a:latin typeface="Arial" pitchFamily="34" charset="0"/>
                <a:cs typeface="Arial" pitchFamily="34" charset="0"/>
              </a:rPr>
              <a:t>	 </a:t>
            </a:r>
            <a:r>
              <a:rPr lang="en-US" sz="3800" i="1" dirty="0">
                <a:solidFill>
                  <a:schemeClr val="bg1"/>
                </a:solidFill>
                <a:latin typeface="Arial" pitchFamily="34" charset="0"/>
                <a:cs typeface="Arial" pitchFamily="34" charset="0"/>
              </a:rPr>
              <a:t>Marriage should be honored by all, and the marriage bed kept pure, for God will judge the adulterer and all the sexually immoral.</a:t>
            </a:r>
            <a:endParaRPr lang="en-US" sz="3800" dirty="0">
              <a:solidFill>
                <a:schemeClr val="bg1"/>
              </a:solidFill>
              <a:latin typeface="Arial" pitchFamily="34" charset="0"/>
              <a:cs typeface="Arial" pitchFamily="34" charset="0"/>
            </a:endParaRPr>
          </a:p>
          <a:p>
            <a:endParaRPr lang="en-US" dirty="0">
              <a:solidFill>
                <a:schemeClr val="bg1"/>
              </a:solidFill>
            </a:endParaRPr>
          </a:p>
        </p:txBody>
      </p:sp>
      <p:pic>
        <p:nvPicPr>
          <p:cNvPr id="4" name="~PP699.WAV">
            <a:hlinkClick r:id="" action="ppaction://media"/>
          </p:cNvPr>
          <p:cNvPicPr>
            <a:picLocks noRot="1" noChangeAspect="1"/>
          </p:cNvPicPr>
          <p:nvPr>
            <a:wavAudioFile r:embed="rId2" name="~PP699.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68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3"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lvl="0">
              <a:buNone/>
            </a:pPr>
            <a:r>
              <a:rPr lang="en-US" b="1" dirty="0">
                <a:solidFill>
                  <a:srgbClr val="FFFF00"/>
                </a:solidFill>
                <a:latin typeface="Arial" pitchFamily="34" charset="0"/>
                <a:cs typeface="Arial" pitchFamily="34" charset="0"/>
              </a:rPr>
              <a:t>3.  I will date with the aim towards marriage.</a:t>
            </a:r>
            <a:r>
              <a:rPr lang="en-US" dirty="0">
                <a:solidFill>
                  <a:srgbClr val="FFFF00"/>
                </a:solidFill>
                <a:latin typeface="Arial" pitchFamily="34" charset="0"/>
                <a:cs typeface="Arial" pitchFamily="34" charset="0"/>
              </a:rPr>
              <a:t> </a:t>
            </a:r>
          </a:p>
          <a:p>
            <a:pPr lvl="0"/>
            <a:r>
              <a:rPr lang="en-US" dirty="0">
                <a:solidFill>
                  <a:srgbClr val="00B0F0"/>
                </a:solidFill>
              </a:rPr>
              <a:t>1 Corinthians 7:1-2</a:t>
            </a:r>
          </a:p>
          <a:p>
            <a:pPr>
              <a:buNone/>
            </a:pPr>
            <a:r>
              <a:rPr lang="en-US" i="1" dirty="0">
                <a:solidFill>
                  <a:schemeClr val="bg1"/>
                </a:solidFill>
              </a:rPr>
              <a:t>	</a:t>
            </a:r>
            <a:r>
              <a:rPr lang="en-US" i="1" dirty="0">
                <a:solidFill>
                  <a:schemeClr val="bg1"/>
                </a:solidFill>
                <a:latin typeface="Arial" pitchFamily="34" charset="0"/>
                <a:cs typeface="Arial" pitchFamily="34" charset="0"/>
              </a:rPr>
              <a:t>Now concerning the things about which you wrote, it is good for a man not to touch a woman.  But because of immoralities, each man is to have his own wife, and each woman is to have her own husband.</a:t>
            </a:r>
            <a:endParaRPr lang="en-US" dirty="0">
              <a:solidFill>
                <a:schemeClr val="bg1"/>
              </a:solidFill>
              <a:latin typeface="Arial" pitchFamily="34" charset="0"/>
              <a:cs typeface="Arial" pitchFamily="34" charset="0"/>
            </a:endParaRPr>
          </a:p>
          <a:p>
            <a:r>
              <a:rPr lang="en-US" dirty="0">
                <a:solidFill>
                  <a:srgbClr val="00B0F0"/>
                </a:solidFill>
              </a:rPr>
              <a:t>1 Timothy 5:14</a:t>
            </a:r>
          </a:p>
          <a:p>
            <a:pPr>
              <a:buNone/>
            </a:pPr>
            <a:r>
              <a:rPr lang="en-US" i="1" dirty="0">
                <a:solidFill>
                  <a:schemeClr val="bg1"/>
                </a:solidFill>
              </a:rPr>
              <a:t>	</a:t>
            </a:r>
            <a:r>
              <a:rPr lang="en-US" i="1" dirty="0">
                <a:solidFill>
                  <a:schemeClr val="bg1"/>
                </a:solidFill>
                <a:latin typeface="Arial" pitchFamily="34" charset="0"/>
                <a:cs typeface="Arial" pitchFamily="34" charset="0"/>
              </a:rPr>
              <a:t>I will therefore that the younger women marry, bear children, guide the home and give the enemy no occasion to speak reproachfully.</a:t>
            </a:r>
            <a:endParaRPr lang="en-US" dirty="0">
              <a:solidFill>
                <a:schemeClr val="bg1"/>
              </a:solidFill>
              <a:latin typeface="Arial" pitchFamily="34" charset="0"/>
              <a:cs typeface="Arial" pitchFamily="34" charset="0"/>
            </a:endParaRPr>
          </a:p>
          <a:p>
            <a:endParaRPr lang="en-US" dirty="0">
              <a:solidFill>
                <a:srgbClr val="FFFF00"/>
              </a:solidFill>
            </a:endParaRPr>
          </a:p>
        </p:txBody>
      </p:sp>
      <p:pic>
        <p:nvPicPr>
          <p:cNvPr id="8" name="~PP223.WAV">
            <a:hlinkClick r:id="" action="ppaction://media"/>
          </p:cNvPr>
          <p:cNvPicPr>
            <a:picLocks noRot="1" noChangeAspect="1"/>
          </p:cNvPicPr>
          <p:nvPr>
            <a:wavAudioFile r:embed="rId2" name="~PP223.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40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8"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chemeClr val="bg1"/>
                </a:solidFill>
              </a:rPr>
              <a:t>Applying Godly Standards</a:t>
            </a:r>
          </a:p>
        </p:txBody>
      </p:sp>
      <p:sp>
        <p:nvSpPr>
          <p:cNvPr id="3" name="Content Placeholder 2"/>
          <p:cNvSpPr>
            <a:spLocks noGrp="1"/>
          </p:cNvSpPr>
          <p:nvPr>
            <p:ph idx="1"/>
          </p:nvPr>
        </p:nvSpPr>
        <p:spPr>
          <a:xfrm>
            <a:off x="0" y="1219200"/>
            <a:ext cx="9144000" cy="5638800"/>
          </a:xfrm>
        </p:spPr>
        <p:txBody>
          <a:bodyPr>
            <a:normAutofit fontScale="25000" lnSpcReduction="20000"/>
          </a:bodyPr>
          <a:lstStyle/>
          <a:p>
            <a:pPr marL="509588" indent="-509588">
              <a:buNone/>
              <a:tabLst>
                <a:tab pos="457200" algn="l"/>
              </a:tabLst>
            </a:pPr>
            <a:r>
              <a:rPr lang="en-US" sz="11200" b="1" dirty="0">
                <a:solidFill>
                  <a:srgbClr val="FFFF00"/>
                </a:solidFill>
                <a:latin typeface="Arial" pitchFamily="34" charset="0"/>
                <a:cs typeface="Arial" pitchFamily="34" charset="0"/>
              </a:rPr>
              <a:t>4.  I will guard my thoughts by thinking about pure things. </a:t>
            </a:r>
          </a:p>
          <a:p>
            <a:pPr marL="1143000" indent="-1143000">
              <a:buAutoNum type="arabicPeriod" startAt="4"/>
            </a:pPr>
            <a:endParaRPr lang="en-US" sz="5900" b="1" dirty="0">
              <a:solidFill>
                <a:srgbClr val="FFFF00"/>
              </a:solidFill>
            </a:endParaRPr>
          </a:p>
          <a:p>
            <a:endParaRPr lang="en-US" sz="3800" b="1" dirty="0">
              <a:solidFill>
                <a:srgbClr val="FFFF00"/>
              </a:solidFill>
            </a:endParaRPr>
          </a:p>
          <a:p>
            <a:pPr lvl="0"/>
            <a:r>
              <a:rPr lang="en-US" sz="11200" dirty="0">
                <a:solidFill>
                  <a:srgbClr val="00B0F0"/>
                </a:solidFill>
                <a:latin typeface="Arial" pitchFamily="34" charset="0"/>
                <a:cs typeface="Arial" pitchFamily="34" charset="0"/>
              </a:rPr>
              <a:t>Philippians 4:8,9</a:t>
            </a:r>
            <a:r>
              <a:rPr lang="en-US" sz="11200" dirty="0">
                <a:solidFill>
                  <a:schemeClr val="bg1"/>
                </a:solidFill>
                <a:latin typeface="Arial" pitchFamily="34" charset="0"/>
                <a:cs typeface="Arial" pitchFamily="34" charset="0"/>
              </a:rPr>
              <a:t> </a:t>
            </a:r>
          </a:p>
          <a:p>
            <a:pPr>
              <a:buNone/>
            </a:pPr>
            <a:r>
              <a:rPr lang="en-US" sz="11200" i="1" dirty="0">
                <a:solidFill>
                  <a:schemeClr val="bg1"/>
                </a:solidFill>
                <a:latin typeface="Arial" pitchFamily="34" charset="0"/>
                <a:cs typeface="Arial" pitchFamily="34" charset="0"/>
              </a:rPr>
              <a:t>	Finally, brethren, whatever is true, whatever is honorable, whatever is right, whatever is pure, whatever is lovely, whatever is of good repute, if there is any excellence and if anything worthy of praise, dwell on these things.  The things you have learned and received and heard and seen in me, practice these things, and the God of peace will be with you.</a:t>
            </a:r>
            <a:endParaRPr lang="en-US" sz="11200" dirty="0">
              <a:solidFill>
                <a:schemeClr val="bg1"/>
              </a:solidFill>
              <a:latin typeface="Arial" pitchFamily="34" charset="0"/>
              <a:cs typeface="Arial" pitchFamily="34" charset="0"/>
            </a:endParaRPr>
          </a:p>
          <a:p>
            <a:pPr>
              <a:buNone/>
            </a:pPr>
            <a:r>
              <a:rPr lang="en-US" sz="8000" dirty="0">
                <a:solidFill>
                  <a:schemeClr val="bg1"/>
                </a:solidFill>
                <a:latin typeface="Arial" pitchFamily="34" charset="0"/>
                <a:cs typeface="Arial" pitchFamily="34" charset="0"/>
              </a:rPr>
              <a:t> </a:t>
            </a:r>
          </a:p>
          <a:p>
            <a:pPr lvl="0"/>
            <a:r>
              <a:rPr lang="en-US" sz="11200" dirty="0">
                <a:solidFill>
                  <a:srgbClr val="00B0F0"/>
                </a:solidFill>
                <a:latin typeface="Arial" pitchFamily="34" charset="0"/>
                <a:cs typeface="Arial" pitchFamily="34" charset="0"/>
              </a:rPr>
              <a:t>Colossians 3:2</a:t>
            </a:r>
          </a:p>
          <a:p>
            <a:pPr>
              <a:buNone/>
            </a:pPr>
            <a:r>
              <a:rPr lang="en-US" sz="11200" i="1" dirty="0">
                <a:solidFill>
                  <a:schemeClr val="bg1"/>
                </a:solidFill>
                <a:latin typeface="Arial" pitchFamily="34" charset="0"/>
                <a:cs typeface="Arial" pitchFamily="34" charset="0"/>
              </a:rPr>
              <a:t>	Set your mind on the things above, not on the things that are on earth.</a:t>
            </a:r>
            <a:endParaRPr lang="en-US" sz="11200" dirty="0">
              <a:solidFill>
                <a:schemeClr val="bg1"/>
              </a:solidFill>
              <a:latin typeface="Arial" pitchFamily="34" charset="0"/>
              <a:cs typeface="Arial" pitchFamily="34" charset="0"/>
            </a:endParaRPr>
          </a:p>
          <a:p>
            <a:endParaRPr lang="en-US" dirty="0">
              <a:solidFill>
                <a:srgbClr val="FFFF00"/>
              </a:solidFill>
            </a:endParaRPr>
          </a:p>
        </p:txBody>
      </p:sp>
      <p:pic>
        <p:nvPicPr>
          <p:cNvPr id="4" name="~PP1180.WAV">
            <a:hlinkClick r:id="" action="ppaction://media"/>
          </p:cNvPr>
          <p:cNvPicPr>
            <a:picLocks noRot="1" noChangeAspect="1"/>
          </p:cNvPicPr>
          <p:nvPr>
            <a:wavAudioFile r:embed="rId2" name="~PP1180.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49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3">
                                            <p:txEl>
                                              <p:pRg st="6" end="6"/>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8"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lnSpcReduction="10000"/>
          </a:bodyPr>
          <a:lstStyle/>
          <a:p>
            <a:pPr lvl="0">
              <a:buNone/>
            </a:pPr>
            <a:r>
              <a:rPr lang="en-US" b="1" dirty="0">
                <a:solidFill>
                  <a:srgbClr val="FFFF00"/>
                </a:solidFill>
              </a:rPr>
              <a:t>5. I will seek out a community of Christians and listen to their counsel.</a:t>
            </a:r>
            <a:r>
              <a:rPr lang="en-US" dirty="0">
                <a:solidFill>
                  <a:srgbClr val="FFFF00"/>
                </a:solidFill>
              </a:rPr>
              <a:t>  </a:t>
            </a:r>
          </a:p>
          <a:p>
            <a:pPr lvl="0"/>
            <a:r>
              <a:rPr lang="en-US" dirty="0">
                <a:solidFill>
                  <a:srgbClr val="00B0F0"/>
                </a:solidFill>
              </a:rPr>
              <a:t>2 Timothy 2:22</a:t>
            </a:r>
          </a:p>
          <a:p>
            <a:pPr>
              <a:buNone/>
            </a:pPr>
            <a:r>
              <a:rPr lang="en-US" i="1" dirty="0">
                <a:solidFill>
                  <a:schemeClr val="bg1"/>
                </a:solidFill>
              </a:rPr>
              <a:t>	Now flee from youthful lusts and pursue righteousness, faith, love and peace, with those who call on the Lord from a pure heart.</a:t>
            </a:r>
            <a:endParaRPr lang="en-US" dirty="0">
              <a:solidFill>
                <a:schemeClr val="bg1"/>
              </a:solidFill>
            </a:endParaRPr>
          </a:p>
          <a:p>
            <a:pPr>
              <a:buNone/>
            </a:pPr>
            <a:r>
              <a:rPr lang="en-US" i="1" dirty="0">
                <a:solidFill>
                  <a:schemeClr val="bg1"/>
                </a:solidFill>
              </a:rPr>
              <a:t> </a:t>
            </a:r>
            <a:endParaRPr lang="en-US" dirty="0">
              <a:solidFill>
                <a:schemeClr val="bg1"/>
              </a:solidFill>
            </a:endParaRPr>
          </a:p>
          <a:p>
            <a:pPr lvl="0"/>
            <a:r>
              <a:rPr lang="en-US" dirty="0">
                <a:solidFill>
                  <a:srgbClr val="00B0F0"/>
                </a:solidFill>
              </a:rPr>
              <a:t>Psalm 37:30</a:t>
            </a:r>
          </a:p>
          <a:p>
            <a:pPr>
              <a:buNone/>
            </a:pPr>
            <a:r>
              <a:rPr lang="en-US" dirty="0">
                <a:solidFill>
                  <a:schemeClr val="bg1"/>
                </a:solidFill>
              </a:rPr>
              <a:t> 	</a:t>
            </a:r>
            <a:r>
              <a:rPr lang="en-US" i="1" dirty="0">
                <a:solidFill>
                  <a:schemeClr val="bg1"/>
                </a:solidFill>
              </a:rPr>
              <a:t>The godly offer good counsel; they teach right from wrong.</a:t>
            </a:r>
            <a:endParaRPr lang="en-US" dirty="0">
              <a:solidFill>
                <a:schemeClr val="bg1"/>
              </a:solidFill>
            </a:endParaRPr>
          </a:p>
          <a:p>
            <a:endParaRPr lang="en-US" dirty="0">
              <a:solidFill>
                <a:srgbClr val="FFFF00"/>
              </a:solidFill>
            </a:endParaRPr>
          </a:p>
        </p:txBody>
      </p:sp>
      <p:pic>
        <p:nvPicPr>
          <p:cNvPr id="4" name="~PP298.WAV">
            <a:hlinkClick r:id="" action="ppaction://media"/>
          </p:cNvPr>
          <p:cNvPicPr>
            <a:picLocks noRot="1" noChangeAspect="1"/>
          </p:cNvPicPr>
          <p:nvPr>
            <a:wavAudioFile r:embed="rId2" name="~PP298.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397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8"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fontScale="25000" lnSpcReduction="20000"/>
          </a:bodyPr>
          <a:lstStyle/>
          <a:p>
            <a:pPr lvl="0">
              <a:buNone/>
            </a:pPr>
            <a:r>
              <a:rPr lang="en-US" sz="12800" b="1" dirty="0">
                <a:solidFill>
                  <a:srgbClr val="FFFF00"/>
                </a:solidFill>
                <a:latin typeface="Arial" pitchFamily="34" charset="0"/>
                <a:cs typeface="Arial" pitchFamily="34" charset="0"/>
              </a:rPr>
              <a:t>6. I will not allow cultural pressure to override God’s plan for me. </a:t>
            </a:r>
            <a:endParaRPr lang="en-US" sz="11200" b="1" dirty="0">
              <a:solidFill>
                <a:srgbClr val="FFFF00"/>
              </a:solidFill>
              <a:latin typeface="Arial" pitchFamily="34" charset="0"/>
              <a:cs typeface="Arial" pitchFamily="34" charset="0"/>
            </a:endParaRPr>
          </a:p>
          <a:p>
            <a:pPr lvl="0">
              <a:buNone/>
            </a:pPr>
            <a:endParaRPr lang="en-US" sz="400" b="1" dirty="0">
              <a:solidFill>
                <a:srgbClr val="FFFF00"/>
              </a:solidFill>
            </a:endParaRPr>
          </a:p>
          <a:p>
            <a:pPr lvl="0">
              <a:buNone/>
            </a:pPr>
            <a:endParaRPr lang="en-US" b="1" dirty="0">
              <a:solidFill>
                <a:srgbClr val="FFFF00"/>
              </a:solidFill>
            </a:endParaRPr>
          </a:p>
          <a:p>
            <a:pPr lvl="0"/>
            <a:r>
              <a:rPr lang="en-US" sz="9600" dirty="0">
                <a:solidFill>
                  <a:srgbClr val="00B0F0"/>
                </a:solidFill>
                <a:latin typeface="Arial" pitchFamily="34" charset="0"/>
                <a:cs typeface="Arial" pitchFamily="34" charset="0"/>
              </a:rPr>
              <a:t>Romans 12:1-2</a:t>
            </a:r>
          </a:p>
          <a:p>
            <a:pPr>
              <a:buNone/>
            </a:pPr>
            <a:r>
              <a:rPr lang="en-US" sz="9600" i="1" dirty="0">
                <a:solidFill>
                  <a:schemeClr val="bg1"/>
                </a:solidFill>
                <a:latin typeface="Arial" pitchFamily="34" charset="0"/>
                <a:cs typeface="Arial" pitchFamily="34" charset="0"/>
              </a:rPr>
              <a:t>	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a:t>
            </a:r>
            <a:endParaRPr lang="en-US" sz="9600" dirty="0">
              <a:solidFill>
                <a:schemeClr val="bg1"/>
              </a:solidFill>
              <a:latin typeface="Arial" pitchFamily="34" charset="0"/>
              <a:cs typeface="Arial" pitchFamily="34" charset="0"/>
            </a:endParaRPr>
          </a:p>
          <a:p>
            <a:endParaRPr lang="en-US" sz="4000" dirty="0">
              <a:solidFill>
                <a:schemeClr val="bg1"/>
              </a:solidFill>
              <a:latin typeface="Arial" pitchFamily="34" charset="0"/>
              <a:cs typeface="Arial" pitchFamily="34" charset="0"/>
            </a:endParaRPr>
          </a:p>
          <a:p>
            <a:endParaRPr lang="en-US" sz="4000" dirty="0">
              <a:solidFill>
                <a:schemeClr val="bg1"/>
              </a:solidFill>
              <a:latin typeface="Arial" pitchFamily="34" charset="0"/>
              <a:cs typeface="Arial" pitchFamily="34" charset="0"/>
            </a:endParaRPr>
          </a:p>
          <a:p>
            <a:pPr lvl="0"/>
            <a:r>
              <a:rPr lang="en-US" sz="9600" dirty="0">
                <a:solidFill>
                  <a:srgbClr val="00B0F0"/>
                </a:solidFill>
                <a:latin typeface="Arial" pitchFamily="34" charset="0"/>
                <a:cs typeface="Arial" pitchFamily="34" charset="0"/>
              </a:rPr>
              <a:t>James 4:4</a:t>
            </a:r>
          </a:p>
          <a:p>
            <a:pPr>
              <a:buNone/>
            </a:pPr>
            <a:r>
              <a:rPr lang="en-US" sz="4800" i="1" dirty="0">
                <a:solidFill>
                  <a:schemeClr val="bg1"/>
                </a:solidFill>
                <a:latin typeface="Arial" pitchFamily="34" charset="0"/>
                <a:cs typeface="Arial" pitchFamily="34" charset="0"/>
              </a:rPr>
              <a:t>	</a:t>
            </a:r>
            <a:r>
              <a:rPr lang="en-US" sz="9600" i="1" dirty="0">
                <a:solidFill>
                  <a:schemeClr val="bg1"/>
                </a:solidFill>
                <a:latin typeface="Arial" pitchFamily="34" charset="0"/>
                <a:cs typeface="Arial" pitchFamily="34" charset="0"/>
              </a:rPr>
              <a:t>You adulteresses, do you not know that friendship with the world is hostility toward God? Therefore whoever wishes to be a friend of the world makes himself an enemy of God</a:t>
            </a:r>
            <a:r>
              <a:rPr lang="en-US" sz="9600" dirty="0">
                <a:solidFill>
                  <a:schemeClr val="bg1"/>
                </a:solidFill>
                <a:latin typeface="Arial" pitchFamily="34" charset="0"/>
                <a:cs typeface="Arial" pitchFamily="34" charset="0"/>
              </a:rPr>
              <a:t>.</a:t>
            </a:r>
          </a:p>
          <a:p>
            <a:pPr lvl="0">
              <a:buNone/>
            </a:pPr>
            <a:endParaRPr lang="en-US" dirty="0">
              <a:solidFill>
                <a:srgbClr val="FFFF00"/>
              </a:solidFill>
            </a:endParaRPr>
          </a:p>
          <a:p>
            <a:endParaRPr lang="en-US" dirty="0">
              <a:solidFill>
                <a:srgbClr val="FFFF00"/>
              </a:solidFill>
            </a:endParaRPr>
          </a:p>
        </p:txBody>
      </p:sp>
      <p:pic>
        <p:nvPicPr>
          <p:cNvPr id="6" name="~PP3333.WAV">
            <a:hlinkClick r:id="" action="ppaction://media"/>
          </p:cNvPr>
          <p:cNvPicPr>
            <a:picLocks noRot="1" noChangeAspect="1"/>
          </p:cNvPicPr>
          <p:nvPr>
            <a:wavAudioFile r:embed="rId2" name="~PP3333.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612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8" dur="500"/>
                                        <p:tgtEl>
                                          <p:spTgt spid="3">
                                            <p:txEl>
                                              <p:pRg st="3" end="3"/>
                                            </p:txEl>
                                          </p:spTgt>
                                        </p:tgtEl>
                                      </p:cBhvr>
                                    </p:animEffect>
                                  </p:childTnLst>
                                </p:cTn>
                              </p:par>
                              <p:par>
                                <p:cTn id="19" presetID="53"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3">
                                            <p:txEl>
                                              <p:pRg st="7" end="7"/>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4"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a:bodyPr>
          <a:lstStyle/>
          <a:p>
            <a:pPr lvl="0">
              <a:buNone/>
            </a:pPr>
            <a:r>
              <a:rPr lang="en-US" sz="3000" b="1" dirty="0">
                <a:solidFill>
                  <a:srgbClr val="FFFF00"/>
                </a:solidFill>
                <a:latin typeface="Arial" pitchFamily="34" charset="0"/>
                <a:cs typeface="Arial" pitchFamily="34" charset="0"/>
              </a:rPr>
              <a:t>6.  I will not allow cultural pressure to override God’s plan for me. </a:t>
            </a:r>
            <a:endParaRPr lang="en-US" sz="7400" b="1" dirty="0">
              <a:solidFill>
                <a:srgbClr val="FFFF00"/>
              </a:solidFill>
              <a:latin typeface="Arial" pitchFamily="34" charset="0"/>
              <a:cs typeface="Arial" pitchFamily="34" charset="0"/>
            </a:endParaRPr>
          </a:p>
          <a:p>
            <a:pPr lvl="0">
              <a:buNone/>
            </a:pPr>
            <a:endParaRPr lang="en-US" sz="1500" b="1" dirty="0">
              <a:solidFill>
                <a:schemeClr val="bg1"/>
              </a:solidFill>
            </a:endParaRPr>
          </a:p>
          <a:p>
            <a:r>
              <a:rPr lang="en-US" dirty="0">
                <a:solidFill>
                  <a:srgbClr val="00B0F0"/>
                </a:solidFill>
              </a:rPr>
              <a:t>Psalm 1: 1-2</a:t>
            </a:r>
          </a:p>
          <a:p>
            <a:pPr>
              <a:buNone/>
            </a:pPr>
            <a:r>
              <a:rPr lang="en-US" dirty="0">
                <a:solidFill>
                  <a:schemeClr val="bg1"/>
                </a:solidFill>
              </a:rPr>
              <a:t> </a:t>
            </a:r>
            <a:r>
              <a:rPr lang="en-US" i="1" dirty="0">
                <a:solidFill>
                  <a:schemeClr val="bg1"/>
                </a:solidFill>
              </a:rPr>
              <a:t>	</a:t>
            </a:r>
            <a:r>
              <a:rPr lang="en-US" i="1" dirty="0">
                <a:solidFill>
                  <a:schemeClr val="bg1"/>
                </a:solidFill>
                <a:latin typeface="Arial" pitchFamily="34" charset="0"/>
                <a:cs typeface="Arial" pitchFamily="34" charset="0"/>
              </a:rPr>
              <a:t>Blessed is the one who does not walk in step with the wicked or stand in the way that sinners take or sit in the company of mockers, but whose delight is in the law of the LORD, and who meditates on his law day and night. </a:t>
            </a:r>
            <a:endParaRPr lang="en-US" dirty="0">
              <a:solidFill>
                <a:schemeClr val="bg1"/>
              </a:solidFill>
              <a:latin typeface="Arial" pitchFamily="34" charset="0"/>
              <a:cs typeface="Arial" pitchFamily="34" charset="0"/>
            </a:endParaRPr>
          </a:p>
          <a:p>
            <a:pPr lvl="0">
              <a:buNone/>
            </a:pPr>
            <a:endParaRPr lang="en-US" b="1" dirty="0">
              <a:solidFill>
                <a:schemeClr val="bg1"/>
              </a:solidFill>
            </a:endParaRPr>
          </a:p>
        </p:txBody>
      </p:sp>
      <p:pic>
        <p:nvPicPr>
          <p:cNvPr id="6" name="~PP2120.WAV">
            <a:hlinkClick r:id="" action="ppaction://media"/>
          </p:cNvPr>
          <p:cNvPicPr>
            <a:picLocks noRot="1" noChangeAspect="1"/>
          </p:cNvPicPr>
          <p:nvPr>
            <a:wavAudioFile r:embed="rId1" name="~PP2120.WAV"/>
          </p:nvPr>
        </p:nvPicPr>
        <p:blipFill>
          <a:blip r:embed="rId3" cstate="print"/>
          <a:stretch>
            <a:fillRect/>
          </a:stretch>
        </p:blipFill>
        <p:spPr>
          <a:xfrm>
            <a:off x="8737600" y="6451600"/>
            <a:ext cx="304800" cy="304800"/>
          </a:xfrm>
          <a:prstGeom prst="rect">
            <a:avLst/>
          </a:prstGeom>
        </p:spPr>
      </p:pic>
    </p:spTree>
  </p:cSld>
  <p:clrMapOvr>
    <a:masterClrMapping/>
  </p:clrMapOvr>
  <p:transition advTm="20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a:bodyPr>
          <a:lstStyle/>
          <a:p>
            <a:pPr lvl="0">
              <a:buNone/>
            </a:pPr>
            <a:r>
              <a:rPr lang="en-US" sz="3000" b="1" dirty="0">
                <a:solidFill>
                  <a:srgbClr val="FFFF00"/>
                </a:solidFill>
              </a:rPr>
              <a:t>6</a:t>
            </a:r>
            <a:r>
              <a:rPr lang="en-US" sz="3000" b="1" dirty="0">
                <a:solidFill>
                  <a:srgbClr val="FFFF00"/>
                </a:solidFill>
                <a:latin typeface="Arial" pitchFamily="34" charset="0"/>
                <a:cs typeface="Arial" pitchFamily="34" charset="0"/>
              </a:rPr>
              <a:t>.  I will not allow cultural pressure to override God’s plan for me. </a:t>
            </a:r>
            <a:endParaRPr lang="en-US" sz="7400" b="1" dirty="0">
              <a:solidFill>
                <a:srgbClr val="FFFF00"/>
              </a:solidFill>
              <a:latin typeface="Arial" pitchFamily="34" charset="0"/>
              <a:cs typeface="Arial" pitchFamily="34" charset="0"/>
            </a:endParaRPr>
          </a:p>
          <a:p>
            <a:pPr lvl="0">
              <a:buNone/>
            </a:pPr>
            <a:endParaRPr lang="en-US" sz="1500" b="1" dirty="0">
              <a:solidFill>
                <a:schemeClr val="bg1"/>
              </a:solidFill>
            </a:endParaRPr>
          </a:p>
          <a:p>
            <a:r>
              <a:rPr lang="en-US" dirty="0">
                <a:solidFill>
                  <a:srgbClr val="00B0F0"/>
                </a:solidFill>
              </a:rPr>
              <a:t>Psalm 1: 3</a:t>
            </a:r>
          </a:p>
          <a:p>
            <a:pPr>
              <a:buNone/>
            </a:pPr>
            <a:r>
              <a:rPr lang="en-US" dirty="0">
                <a:solidFill>
                  <a:schemeClr val="bg1"/>
                </a:solidFill>
              </a:rPr>
              <a:t> </a:t>
            </a:r>
            <a:r>
              <a:rPr lang="en-US" i="1" dirty="0">
                <a:solidFill>
                  <a:schemeClr val="bg1"/>
                </a:solidFill>
              </a:rPr>
              <a:t>	</a:t>
            </a:r>
            <a:r>
              <a:rPr lang="en-US" i="1" dirty="0">
                <a:solidFill>
                  <a:schemeClr val="bg1"/>
                </a:solidFill>
                <a:latin typeface="Arial" pitchFamily="34" charset="0"/>
                <a:cs typeface="Arial" pitchFamily="34" charset="0"/>
              </a:rPr>
              <a:t>That person is like a tree planted by streams of water, which yields its fruit in season and whose leaf does not wither-- whatever they do prospers.</a:t>
            </a:r>
            <a:endParaRPr lang="en-US" dirty="0">
              <a:solidFill>
                <a:schemeClr val="bg1"/>
              </a:solidFill>
              <a:latin typeface="Arial" pitchFamily="34" charset="0"/>
              <a:cs typeface="Arial" pitchFamily="34" charset="0"/>
            </a:endParaRPr>
          </a:p>
          <a:p>
            <a:pPr lvl="0">
              <a:buNone/>
            </a:pPr>
            <a:endParaRPr lang="en-US" b="1" dirty="0">
              <a:solidFill>
                <a:schemeClr val="bg1"/>
              </a:solidFill>
            </a:endParaRPr>
          </a:p>
        </p:txBody>
      </p:sp>
      <p:pic>
        <p:nvPicPr>
          <p:cNvPr id="6" name="~PP1765.WAV">
            <a:hlinkClick r:id="" action="ppaction://media"/>
          </p:cNvPr>
          <p:cNvPicPr>
            <a:picLocks noRot="1" noChangeAspect="1"/>
          </p:cNvPicPr>
          <p:nvPr>
            <a:wavAudioFile r:embed="rId1" name="~PP1765.WAV"/>
          </p:nvPr>
        </p:nvPicPr>
        <p:blipFill>
          <a:blip r:embed="rId3" cstate="print"/>
          <a:stretch>
            <a:fillRect/>
          </a:stretch>
        </p:blipFill>
        <p:spPr>
          <a:xfrm>
            <a:off x="8737600" y="6451600"/>
            <a:ext cx="304800" cy="304800"/>
          </a:xfrm>
          <a:prstGeom prst="rect">
            <a:avLst/>
          </a:prstGeom>
        </p:spPr>
      </p:pic>
    </p:spTree>
  </p:cSld>
  <p:clrMapOvr>
    <a:masterClrMapping/>
  </p:clrMapOvr>
  <p:transition advTm="19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600200"/>
            <a:ext cx="9144000" cy="5257800"/>
          </a:xfrm>
        </p:spPr>
        <p:txBody>
          <a:bodyPr>
            <a:normAutofit fontScale="47500" lnSpcReduction="20000"/>
          </a:bodyPr>
          <a:lstStyle/>
          <a:p>
            <a:pPr marL="514350" lvl="0" indent="-514350">
              <a:buNone/>
            </a:pPr>
            <a:r>
              <a:rPr lang="en-US" sz="5900" b="1" dirty="0">
                <a:solidFill>
                  <a:srgbClr val="FFFF00"/>
                </a:solidFill>
                <a:latin typeface="Arial" pitchFamily="34" charset="0"/>
                <a:cs typeface="Arial" pitchFamily="34" charset="0"/>
              </a:rPr>
              <a:t>7</a:t>
            </a:r>
            <a:r>
              <a:rPr lang="en-US" sz="5800" b="1" dirty="0">
                <a:solidFill>
                  <a:srgbClr val="FFFF00"/>
                </a:solidFill>
                <a:latin typeface="Arial" pitchFamily="34" charset="0"/>
                <a:cs typeface="Arial" pitchFamily="34" charset="0"/>
              </a:rPr>
              <a:t>.  I will establish a list of values and will not compromise them.</a:t>
            </a:r>
            <a:r>
              <a:rPr lang="en-US" sz="5800" dirty="0">
                <a:solidFill>
                  <a:srgbClr val="FFFF00"/>
                </a:solidFill>
                <a:latin typeface="Arial" pitchFamily="34" charset="0"/>
                <a:cs typeface="Arial" pitchFamily="34" charset="0"/>
              </a:rPr>
              <a:t> </a:t>
            </a:r>
            <a:endParaRPr lang="en-US" sz="4400" dirty="0">
              <a:solidFill>
                <a:srgbClr val="FFFF00"/>
              </a:solidFill>
              <a:latin typeface="Arial" pitchFamily="34" charset="0"/>
              <a:cs typeface="Arial" pitchFamily="34" charset="0"/>
            </a:endParaRPr>
          </a:p>
          <a:p>
            <a:pPr marL="514350" lvl="0" indent="-514350">
              <a:buAutoNum type="arabicPeriod" startAt="6"/>
            </a:pPr>
            <a:endParaRPr lang="en-US" dirty="0">
              <a:solidFill>
                <a:srgbClr val="FFFF00"/>
              </a:solidFill>
            </a:endParaRPr>
          </a:p>
          <a:p>
            <a:r>
              <a:rPr lang="en-US" sz="5900" dirty="0">
                <a:solidFill>
                  <a:srgbClr val="00B0F0"/>
                </a:solidFill>
                <a:latin typeface="Arial" pitchFamily="34" charset="0"/>
                <a:cs typeface="Arial" pitchFamily="34" charset="0"/>
              </a:rPr>
              <a:t>Romans 14:22</a:t>
            </a:r>
          </a:p>
          <a:p>
            <a:pPr>
              <a:buNone/>
            </a:pPr>
            <a:r>
              <a:rPr lang="en-US" sz="5900" dirty="0">
                <a:solidFill>
                  <a:schemeClr val="bg1"/>
                </a:solidFill>
                <a:latin typeface="Arial" pitchFamily="34" charset="0"/>
                <a:cs typeface="Arial" pitchFamily="34" charset="0"/>
              </a:rPr>
              <a:t> </a:t>
            </a:r>
            <a:r>
              <a:rPr lang="en-US" sz="5900" i="1" dirty="0">
                <a:solidFill>
                  <a:schemeClr val="bg1"/>
                </a:solidFill>
                <a:latin typeface="Arial" pitchFamily="34" charset="0"/>
                <a:cs typeface="Arial" pitchFamily="34" charset="0"/>
              </a:rPr>
              <a:t>	The faith which you have, have as your own conviction before God. Happy is he who does not condemn himself in what he approves.</a:t>
            </a:r>
            <a:endParaRPr lang="en-US" sz="5100" dirty="0">
              <a:solidFill>
                <a:schemeClr val="bg1"/>
              </a:solidFill>
              <a:latin typeface="Arial" pitchFamily="34" charset="0"/>
              <a:cs typeface="Arial" pitchFamily="34" charset="0"/>
            </a:endParaRPr>
          </a:p>
          <a:p>
            <a:pPr>
              <a:buNone/>
            </a:pPr>
            <a:r>
              <a:rPr lang="en-US" sz="5100" dirty="0">
                <a:solidFill>
                  <a:schemeClr val="bg1"/>
                </a:solidFill>
                <a:latin typeface="Arial" pitchFamily="34" charset="0"/>
                <a:cs typeface="Arial" pitchFamily="34" charset="0"/>
              </a:rPr>
              <a:t> </a:t>
            </a:r>
          </a:p>
          <a:p>
            <a:pPr lvl="0"/>
            <a:r>
              <a:rPr lang="en-US" sz="5900" dirty="0">
                <a:solidFill>
                  <a:srgbClr val="00B0F0"/>
                </a:solidFill>
                <a:latin typeface="Arial" pitchFamily="34" charset="0"/>
                <a:cs typeface="Arial" pitchFamily="34" charset="0"/>
              </a:rPr>
              <a:t>Psalm 119:9-11</a:t>
            </a:r>
          </a:p>
          <a:p>
            <a:pPr>
              <a:buNone/>
            </a:pPr>
            <a:r>
              <a:rPr lang="en-US" sz="5900" i="1" dirty="0">
                <a:solidFill>
                  <a:schemeClr val="bg1"/>
                </a:solidFill>
                <a:latin typeface="Arial" pitchFamily="34" charset="0"/>
                <a:cs typeface="Arial" pitchFamily="34" charset="0"/>
              </a:rPr>
              <a:t>	How can a young person stay on the path of purity?  By living according to your word.  I seek you with all my heart; do not let me stray from your commands.  I have hidden your word in my heart that I might not sin against you.</a:t>
            </a:r>
            <a:endParaRPr lang="en-US" sz="5100" dirty="0">
              <a:solidFill>
                <a:schemeClr val="bg1"/>
              </a:solidFill>
              <a:latin typeface="Arial" pitchFamily="34" charset="0"/>
              <a:cs typeface="Arial" pitchFamily="34" charset="0"/>
            </a:endParaRPr>
          </a:p>
          <a:p>
            <a:pPr marL="514350" lvl="0" indent="-514350">
              <a:buAutoNum type="arabicPeriod" startAt="6"/>
            </a:pPr>
            <a:endParaRPr lang="en-US" dirty="0">
              <a:solidFill>
                <a:srgbClr val="FFFF00"/>
              </a:solidFill>
            </a:endParaRPr>
          </a:p>
          <a:p>
            <a:endParaRPr lang="en-US" dirty="0"/>
          </a:p>
        </p:txBody>
      </p:sp>
      <p:pic>
        <p:nvPicPr>
          <p:cNvPr id="4" name="~PP66.WAV">
            <a:hlinkClick r:id="" action="ppaction://media"/>
          </p:cNvPr>
          <p:cNvPicPr>
            <a:picLocks noRot="1" noChangeAspect="1"/>
          </p:cNvPicPr>
          <p:nvPr>
            <a:wavAudioFile r:embed="rId2" name="~PP66.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47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8"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lvl="0"/>
            <a:r>
              <a:rPr lang="en-US" dirty="0">
                <a:solidFill>
                  <a:schemeClr val="bg1"/>
                </a:solidFill>
              </a:rPr>
              <a:t>Applying Godly Standards</a:t>
            </a:r>
          </a:p>
        </p:txBody>
      </p:sp>
      <p:sp>
        <p:nvSpPr>
          <p:cNvPr id="3" name="Content Placeholder 2"/>
          <p:cNvSpPr>
            <a:spLocks noGrp="1"/>
          </p:cNvSpPr>
          <p:nvPr>
            <p:ph idx="1"/>
          </p:nvPr>
        </p:nvSpPr>
        <p:spPr>
          <a:xfrm>
            <a:off x="0" y="1371600"/>
            <a:ext cx="9144000" cy="5486400"/>
          </a:xfrm>
        </p:spPr>
        <p:txBody>
          <a:bodyPr>
            <a:normAutofit fontScale="55000" lnSpcReduction="20000"/>
          </a:bodyPr>
          <a:lstStyle/>
          <a:p>
            <a:pPr marL="514350" lvl="0" indent="-514350">
              <a:buNone/>
            </a:pPr>
            <a:r>
              <a:rPr lang="en-US" sz="4400" b="1" dirty="0">
                <a:solidFill>
                  <a:srgbClr val="FFFF00"/>
                </a:solidFill>
                <a:cs typeface="Arial" pitchFamily="34" charset="0"/>
              </a:rPr>
              <a:t>1.   I will date and marry only a Christian.</a:t>
            </a:r>
            <a:r>
              <a:rPr lang="en-US" sz="4400" dirty="0">
                <a:solidFill>
                  <a:srgbClr val="FFFF00"/>
                </a:solidFill>
                <a:cs typeface="Arial" pitchFamily="34" charset="0"/>
              </a:rPr>
              <a:t> </a:t>
            </a:r>
          </a:p>
          <a:p>
            <a:pPr>
              <a:buNone/>
            </a:pPr>
            <a:r>
              <a:rPr lang="en-US" sz="4400" dirty="0">
                <a:solidFill>
                  <a:srgbClr val="00B0F0"/>
                </a:solidFill>
              </a:rPr>
              <a:t>			2 Corinthians 6:14-15  ;  Deuteronomy 22:10</a:t>
            </a:r>
          </a:p>
          <a:p>
            <a:pPr>
              <a:buNone/>
            </a:pPr>
            <a:r>
              <a:rPr lang="en-US" sz="4400" b="1" dirty="0">
                <a:solidFill>
                  <a:srgbClr val="FFFF00"/>
                </a:solidFill>
                <a:cs typeface="Arial" pitchFamily="34" charset="0"/>
              </a:rPr>
              <a:t>2.  I will reserve sexual and physical intimacy for marriage.</a:t>
            </a:r>
          </a:p>
          <a:p>
            <a:pPr lvl="0">
              <a:buNone/>
            </a:pPr>
            <a:r>
              <a:rPr lang="en-US" sz="4400" dirty="0">
                <a:solidFill>
                  <a:srgbClr val="00B0F0"/>
                </a:solidFill>
                <a:cs typeface="Arial" pitchFamily="34" charset="0"/>
              </a:rPr>
              <a:t>			1 Thessalonians 4:3-7  ;  Hebrews 13:4</a:t>
            </a:r>
          </a:p>
          <a:p>
            <a:pPr lvl="0">
              <a:buNone/>
            </a:pPr>
            <a:r>
              <a:rPr lang="en-US" sz="4400" b="1" dirty="0">
                <a:solidFill>
                  <a:srgbClr val="FFFF00"/>
                </a:solidFill>
                <a:cs typeface="Arial" pitchFamily="34" charset="0"/>
              </a:rPr>
              <a:t>3.  I will date with the aim towards marriage.</a:t>
            </a:r>
            <a:r>
              <a:rPr lang="en-US" sz="4400" dirty="0">
                <a:solidFill>
                  <a:srgbClr val="FFFF00"/>
                </a:solidFill>
                <a:cs typeface="Arial" pitchFamily="34" charset="0"/>
              </a:rPr>
              <a:t> </a:t>
            </a:r>
          </a:p>
          <a:p>
            <a:pPr lvl="0">
              <a:buNone/>
            </a:pPr>
            <a:r>
              <a:rPr lang="en-US" sz="4400" dirty="0">
                <a:solidFill>
                  <a:srgbClr val="00B0F0"/>
                </a:solidFill>
              </a:rPr>
              <a:t>			1 Corinthians 7:1-2 ;  1 Timothy 5:14</a:t>
            </a:r>
          </a:p>
          <a:p>
            <a:pPr marL="509588" indent="-509588">
              <a:buNone/>
              <a:tabLst>
                <a:tab pos="457200" algn="l"/>
              </a:tabLst>
            </a:pPr>
            <a:r>
              <a:rPr lang="en-US" sz="4400" b="1" dirty="0">
                <a:solidFill>
                  <a:srgbClr val="FFFF00"/>
                </a:solidFill>
                <a:cs typeface="Arial" pitchFamily="34" charset="0"/>
              </a:rPr>
              <a:t>4.  I will guard my thoughts by thinking about pure things. </a:t>
            </a:r>
          </a:p>
          <a:p>
            <a:pPr lvl="0">
              <a:buNone/>
            </a:pPr>
            <a:r>
              <a:rPr lang="en-US" sz="4400" dirty="0">
                <a:solidFill>
                  <a:srgbClr val="00B0F0"/>
                </a:solidFill>
                <a:cs typeface="Arial" pitchFamily="34" charset="0"/>
              </a:rPr>
              <a:t>                           Philippians 4:8,9</a:t>
            </a:r>
            <a:r>
              <a:rPr lang="en-US" sz="4400" dirty="0">
                <a:solidFill>
                  <a:schemeClr val="bg1"/>
                </a:solidFill>
                <a:cs typeface="Arial" pitchFamily="34" charset="0"/>
              </a:rPr>
              <a:t> </a:t>
            </a:r>
            <a:r>
              <a:rPr lang="en-US" sz="4400" dirty="0">
                <a:solidFill>
                  <a:srgbClr val="00B0F0"/>
                </a:solidFill>
                <a:cs typeface="Arial" pitchFamily="34" charset="0"/>
              </a:rPr>
              <a:t>;  </a:t>
            </a:r>
            <a:r>
              <a:rPr lang="en-US" sz="4400" dirty="0">
                <a:solidFill>
                  <a:schemeClr val="bg1"/>
                </a:solidFill>
                <a:cs typeface="Arial" pitchFamily="34" charset="0"/>
              </a:rPr>
              <a:t>  </a:t>
            </a:r>
            <a:r>
              <a:rPr lang="en-US" sz="4400" dirty="0">
                <a:solidFill>
                  <a:srgbClr val="00B0F0"/>
                </a:solidFill>
                <a:cs typeface="Arial" pitchFamily="34" charset="0"/>
              </a:rPr>
              <a:t>Colossians 3:2</a:t>
            </a:r>
          </a:p>
          <a:p>
            <a:pPr lvl="0">
              <a:buNone/>
            </a:pPr>
            <a:r>
              <a:rPr lang="en-US" sz="4400" b="1" dirty="0">
                <a:solidFill>
                  <a:srgbClr val="FFFF00"/>
                </a:solidFill>
              </a:rPr>
              <a:t>5.  I will seek out a community of Christians and listen to their counsel.</a:t>
            </a:r>
            <a:r>
              <a:rPr lang="en-US" sz="4400" dirty="0">
                <a:solidFill>
                  <a:srgbClr val="FFFF00"/>
                </a:solidFill>
              </a:rPr>
              <a:t>  </a:t>
            </a:r>
          </a:p>
          <a:p>
            <a:pPr lvl="0">
              <a:buNone/>
            </a:pPr>
            <a:r>
              <a:rPr lang="en-US" sz="4400" dirty="0">
                <a:solidFill>
                  <a:srgbClr val="00B0F0"/>
                </a:solidFill>
              </a:rPr>
              <a:t>                           2 Timothy 2:22;  Psalm 37:30</a:t>
            </a:r>
          </a:p>
          <a:p>
            <a:pPr lvl="0">
              <a:buNone/>
            </a:pPr>
            <a:r>
              <a:rPr lang="en-US" sz="4400" b="1" dirty="0">
                <a:solidFill>
                  <a:srgbClr val="FFFF00"/>
                </a:solidFill>
                <a:cs typeface="Arial" pitchFamily="34" charset="0"/>
              </a:rPr>
              <a:t>6.  I will not allow cultural pressure to override God’s plan for me. </a:t>
            </a:r>
          </a:p>
          <a:p>
            <a:pPr>
              <a:buNone/>
            </a:pPr>
            <a:r>
              <a:rPr lang="en-US" sz="4400" dirty="0">
                <a:solidFill>
                  <a:srgbClr val="00B0F0"/>
                </a:solidFill>
              </a:rPr>
              <a:t>			Romans 12:1-2;  James 4:4;    Psalm 1: 1-3</a:t>
            </a:r>
          </a:p>
          <a:p>
            <a:pPr marL="742950" lvl="0" indent="-742950">
              <a:buNone/>
            </a:pPr>
            <a:r>
              <a:rPr lang="en-US" sz="4400" b="1" dirty="0">
                <a:solidFill>
                  <a:srgbClr val="FFFF00"/>
                </a:solidFill>
                <a:cs typeface="Arial" pitchFamily="34" charset="0"/>
              </a:rPr>
              <a:t>7.  I will establish a list of values and will not compromise them.</a:t>
            </a:r>
            <a:r>
              <a:rPr lang="en-US" sz="4400" dirty="0">
                <a:solidFill>
                  <a:srgbClr val="FFFF00"/>
                </a:solidFill>
                <a:cs typeface="Arial" pitchFamily="34" charset="0"/>
              </a:rPr>
              <a:t> </a:t>
            </a:r>
          </a:p>
          <a:p>
            <a:pPr marL="742950" indent="-742950">
              <a:buNone/>
            </a:pPr>
            <a:r>
              <a:rPr lang="en-US" sz="4400" dirty="0">
                <a:solidFill>
                  <a:srgbClr val="00B0F0"/>
                </a:solidFill>
                <a:cs typeface="Arial" pitchFamily="34" charset="0"/>
              </a:rPr>
              <a:t>			Romans 14:22;  Psalm 119:9-11</a:t>
            </a:r>
            <a:endParaRPr lang="en-US" sz="4400" dirty="0">
              <a:solidFill>
                <a:srgbClr val="00B0F0"/>
              </a:solidFill>
            </a:endParaRPr>
          </a:p>
          <a:p>
            <a:endParaRPr lang="en-US" sz="1800" dirty="0">
              <a:solidFill>
                <a:srgbClr val="00B0F0"/>
              </a:solidFill>
            </a:endParaRPr>
          </a:p>
          <a:p>
            <a:pPr lvl="0">
              <a:buNone/>
            </a:pPr>
            <a:endParaRPr lang="en-US" sz="1800" dirty="0">
              <a:solidFill>
                <a:srgbClr val="00B0F0"/>
              </a:solidFill>
            </a:endParaRPr>
          </a:p>
          <a:p>
            <a:pPr lvl="0">
              <a:buNone/>
            </a:pPr>
            <a:endParaRPr lang="en-US" sz="1800" dirty="0">
              <a:solidFill>
                <a:srgbClr val="00B0F0"/>
              </a:solidFill>
              <a:cs typeface="Arial" pitchFamily="34" charset="0"/>
            </a:endParaRPr>
          </a:p>
        </p:txBody>
      </p:sp>
      <p:pic>
        <p:nvPicPr>
          <p:cNvPr id="8" name="~PP1885.WAV">
            <a:hlinkClick r:id="" action="ppaction://media"/>
          </p:cNvPr>
          <p:cNvPicPr>
            <a:picLocks noRot="1" noChangeAspect="1"/>
          </p:cNvPicPr>
          <p:nvPr>
            <a:wavAudioFile r:embed="rId1" name="~PP1885.WAV"/>
          </p:nvPr>
        </p:nvPicPr>
        <p:blipFill>
          <a:blip r:embed="rId3" cstate="print"/>
          <a:stretch>
            <a:fillRect/>
          </a:stretch>
        </p:blipFill>
        <p:spPr>
          <a:xfrm>
            <a:off x="8737600" y="6451600"/>
            <a:ext cx="304800" cy="304800"/>
          </a:xfrm>
          <a:prstGeom prst="rect">
            <a:avLst/>
          </a:prstGeom>
        </p:spPr>
      </p:pic>
    </p:spTree>
  </p:cSld>
  <p:clrMapOvr>
    <a:masterClrMapping/>
  </p:clrMapOvr>
  <p:transition advTm="23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par>
                                <p:cTn id="13" presetID="53"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par>
                                <p:cTn id="18" presetID="53"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par>
                                <p:cTn id="23" presetID="53"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par>
                                <p:cTn id="28" presetID="53"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3">
                                            <p:txEl>
                                              <p:pRg st="8" end="8"/>
                                            </p:txEl>
                                          </p:spTgt>
                                        </p:tgtEl>
                                      </p:cBhvr>
                                    </p:animEffect>
                                  </p:childTnLst>
                                </p:cTn>
                              </p:par>
                              <p:par>
                                <p:cTn id="53" presetID="53"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3">
                                            <p:txEl>
                                              <p:pRg st="9" end="9"/>
                                            </p:txEl>
                                          </p:spTgt>
                                        </p:tgtEl>
                                      </p:cBhvr>
                                    </p:animEffect>
                                  </p:childTnLst>
                                </p:cTn>
                              </p:par>
                              <p:par>
                                <p:cTn id="58" presetID="53"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p:cTn id="6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2" dur="500"/>
                                        <p:tgtEl>
                                          <p:spTgt spid="3">
                                            <p:txEl>
                                              <p:pRg st="10" end="10"/>
                                            </p:txEl>
                                          </p:spTgt>
                                        </p:tgtEl>
                                      </p:cBhvr>
                                    </p:animEffect>
                                  </p:childTnLst>
                                </p:cTn>
                              </p:par>
                              <p:par>
                                <p:cTn id="63" presetID="53"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p:cTn id="6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7" dur="500"/>
                                        <p:tgtEl>
                                          <p:spTgt spid="3">
                                            <p:txEl>
                                              <p:pRg st="11" end="11"/>
                                            </p:txEl>
                                          </p:spTgt>
                                        </p:tgtEl>
                                      </p:cBhvr>
                                    </p:animEffect>
                                  </p:childTnLst>
                                </p:cTn>
                              </p:par>
                              <p:par>
                                <p:cTn id="68" presetID="53"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 calcmode="lin" valueType="num">
                                      <p:cBhvr>
                                        <p:cTn id="7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2" dur="500"/>
                                        <p:tgtEl>
                                          <p:spTgt spid="3">
                                            <p:txEl>
                                              <p:pRg st="12" end="12"/>
                                            </p:txEl>
                                          </p:spTgt>
                                        </p:tgtEl>
                                      </p:cBhvr>
                                    </p:animEffect>
                                  </p:childTnLst>
                                </p:cTn>
                              </p:par>
                              <p:par>
                                <p:cTn id="73" presetID="53" presetClass="entr" presetSubtype="0" fill="hold" nodeType="with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 calcmode="lin" valueType="num">
                                      <p:cBhvr>
                                        <p:cTn id="7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8"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rPr>
              <a:t>Exercise</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a:buNone/>
            </a:pPr>
            <a:r>
              <a:rPr lang="en-US" sz="2800" dirty="0">
                <a:solidFill>
                  <a:srgbClr val="FF0000"/>
                </a:solidFill>
              </a:rPr>
              <a:t>Instructions:  </a:t>
            </a:r>
            <a:r>
              <a:rPr lang="en-US" sz="2800" dirty="0">
                <a:solidFill>
                  <a:srgbClr val="FFFF00"/>
                </a:solidFill>
              </a:rPr>
              <a:t>(5-10 Minutes)</a:t>
            </a:r>
          </a:p>
          <a:p>
            <a:pPr marL="457200" indent="-457200">
              <a:buFont typeface="+mj-lt"/>
              <a:buAutoNum type="arabicPeriod"/>
            </a:pPr>
            <a:endParaRPr lang="en-US" sz="1050" dirty="0">
              <a:solidFill>
                <a:schemeClr val="bg1"/>
              </a:solidFill>
            </a:endParaRPr>
          </a:p>
          <a:p>
            <a:pPr marL="457200" indent="-457200">
              <a:buFont typeface="+mj-lt"/>
              <a:buAutoNum type="arabicPeriod"/>
            </a:pPr>
            <a:r>
              <a:rPr lang="en-US" sz="2400" u="sng" dirty="0">
                <a:solidFill>
                  <a:srgbClr val="FFFF00"/>
                </a:solidFill>
              </a:rPr>
              <a:t>Review</a:t>
            </a:r>
            <a:r>
              <a:rPr lang="en-US" sz="2400" dirty="0">
                <a:solidFill>
                  <a:schemeClr val="bg1"/>
                </a:solidFill>
              </a:rPr>
              <a:t> the list of qualities, values or behaviors found on the next slide.</a:t>
            </a:r>
          </a:p>
          <a:p>
            <a:pPr marL="457200" indent="-457200">
              <a:buFont typeface="+mj-lt"/>
              <a:buAutoNum type="arabicPeriod"/>
            </a:pPr>
            <a:endParaRPr lang="en-US" sz="2400" u="sng" dirty="0">
              <a:solidFill>
                <a:srgbClr val="FFFF00"/>
              </a:solidFill>
            </a:endParaRPr>
          </a:p>
          <a:p>
            <a:pPr marL="457200" indent="-457200">
              <a:buFont typeface="+mj-lt"/>
              <a:buAutoNum type="arabicPeriod"/>
            </a:pPr>
            <a:r>
              <a:rPr lang="en-US" sz="2400" u="sng" dirty="0">
                <a:solidFill>
                  <a:srgbClr val="FFFF00"/>
                </a:solidFill>
              </a:rPr>
              <a:t>Write down</a:t>
            </a:r>
            <a:r>
              <a:rPr lang="en-US" sz="2400" dirty="0">
                <a:solidFill>
                  <a:schemeClr val="bg1"/>
                </a:solidFill>
              </a:rPr>
              <a:t> on a separate piece of paper,  at least ten </a:t>
            </a:r>
            <a:r>
              <a:rPr lang="en-US" sz="2400" dirty="0">
                <a:solidFill>
                  <a:srgbClr val="FFFF00"/>
                </a:solidFill>
              </a:rPr>
              <a:t>(10)</a:t>
            </a:r>
            <a:r>
              <a:rPr lang="en-US" sz="2400" dirty="0">
                <a:solidFill>
                  <a:schemeClr val="bg1"/>
                </a:solidFill>
              </a:rPr>
              <a:t> of those qualities or behaviors that you prefer which make you happy in a relationship.</a:t>
            </a:r>
          </a:p>
          <a:p>
            <a:pPr marL="457200" indent="-457200">
              <a:buFont typeface="+mj-lt"/>
              <a:buAutoNum type="arabicPeriod"/>
            </a:pPr>
            <a:endParaRPr lang="en-US" sz="2400" u="sng" dirty="0">
              <a:solidFill>
                <a:srgbClr val="FFFF00"/>
              </a:solidFill>
            </a:endParaRPr>
          </a:p>
          <a:p>
            <a:pPr marL="457200" indent="-457200">
              <a:buFont typeface="+mj-lt"/>
              <a:buAutoNum type="arabicPeriod"/>
            </a:pPr>
            <a:r>
              <a:rPr lang="en-US" sz="2400" dirty="0">
                <a:solidFill>
                  <a:schemeClr val="bg1"/>
                </a:solidFill>
              </a:rPr>
              <a:t>Then, on your hand-written list, </a:t>
            </a:r>
            <a:r>
              <a:rPr lang="en-US" sz="2400" u="sng" dirty="0">
                <a:solidFill>
                  <a:srgbClr val="FFFF00"/>
                </a:solidFill>
              </a:rPr>
              <a:t>circle</a:t>
            </a:r>
            <a:r>
              <a:rPr lang="en-US" sz="2400" dirty="0">
                <a:solidFill>
                  <a:schemeClr val="bg1"/>
                </a:solidFill>
              </a:rPr>
              <a:t> the qualities or behaviors that are non-negotiable.</a:t>
            </a:r>
          </a:p>
          <a:p>
            <a:pPr marL="457200" indent="-457200">
              <a:buFont typeface="+mj-lt"/>
              <a:buAutoNum type="arabicPeriod"/>
            </a:pPr>
            <a:endParaRPr lang="en-US" sz="2400" dirty="0">
              <a:solidFill>
                <a:schemeClr val="bg1"/>
              </a:solidFill>
            </a:endParaRPr>
          </a:p>
          <a:p>
            <a:pPr marL="457200" indent="-457200">
              <a:buFont typeface="+mj-lt"/>
              <a:buAutoNum type="arabicPeriod"/>
            </a:pPr>
            <a:r>
              <a:rPr lang="en-US" sz="2400" dirty="0">
                <a:solidFill>
                  <a:schemeClr val="bg1"/>
                </a:solidFill>
              </a:rPr>
              <a:t>To stop your power point from automatically advancing, </a:t>
            </a:r>
            <a:r>
              <a:rPr lang="en-US" sz="2400" dirty="0">
                <a:solidFill>
                  <a:srgbClr val="FFFF00"/>
                </a:solidFill>
              </a:rPr>
              <a:t>right click </a:t>
            </a:r>
            <a:r>
              <a:rPr lang="en-US" sz="2400" dirty="0">
                <a:solidFill>
                  <a:schemeClr val="bg1"/>
                </a:solidFill>
              </a:rPr>
              <a:t>on the screen with your mouse or hit the </a:t>
            </a:r>
            <a:r>
              <a:rPr lang="en-US" sz="2400" dirty="0">
                <a:solidFill>
                  <a:srgbClr val="FFFF00"/>
                </a:solidFill>
              </a:rPr>
              <a:t>“S”</a:t>
            </a:r>
            <a:r>
              <a:rPr lang="en-US" sz="2400" dirty="0">
                <a:solidFill>
                  <a:schemeClr val="bg1"/>
                </a:solidFill>
              </a:rPr>
              <a:t> button on your keyboard. </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400" dirty="0">
                <a:solidFill>
                  <a:schemeClr val="bg1"/>
                </a:solidFill>
              </a:rPr>
              <a:t>When you are ready to advance to the next slide, hit your </a:t>
            </a:r>
            <a:r>
              <a:rPr lang="en-US" sz="2400" dirty="0">
                <a:solidFill>
                  <a:srgbClr val="FFFF00"/>
                </a:solidFill>
              </a:rPr>
              <a:t>space bar</a:t>
            </a:r>
            <a:r>
              <a:rPr lang="en-US" sz="2400" dirty="0">
                <a:solidFill>
                  <a:schemeClr val="bg1"/>
                </a:solidFill>
              </a:rPr>
              <a:t>.</a:t>
            </a:r>
          </a:p>
          <a:p>
            <a:pPr marL="457200" indent="-457200">
              <a:buFont typeface="+mj-lt"/>
              <a:buAutoNum type="arabicPeriod"/>
            </a:pPr>
            <a:endParaRPr lang="en-US" sz="2400" dirty="0">
              <a:solidFill>
                <a:schemeClr val="bg1"/>
              </a:solidFill>
            </a:endParaRPr>
          </a:p>
        </p:txBody>
      </p:sp>
      <p:pic>
        <p:nvPicPr>
          <p:cNvPr id="13" name="~PP3943.WAV">
            <a:hlinkClick r:id="" action="ppaction://media"/>
          </p:cNvPr>
          <p:cNvPicPr>
            <a:picLocks noRot="1" noChangeAspect="1"/>
          </p:cNvPicPr>
          <p:nvPr>
            <a:wavAudioFile r:embed="rId2" name="~PP3943.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599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p:cTn id="3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2"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a:solidFill>
                <a:schemeClr val="bg1"/>
              </a:solidFill>
            </a:endParaRPr>
          </a:p>
          <a:p>
            <a:pPr algn="ctr">
              <a:buNone/>
            </a:pPr>
            <a:endParaRPr lang="en-US" sz="4000" dirty="0">
              <a:solidFill>
                <a:schemeClr val="bg1"/>
              </a:solidFill>
            </a:endParaRPr>
          </a:p>
          <a:p>
            <a:pPr algn="ctr">
              <a:buNone/>
            </a:pPr>
            <a:r>
              <a:rPr lang="en-US" sz="4000" dirty="0">
                <a:solidFill>
                  <a:schemeClr val="bg1"/>
                </a:solidFill>
              </a:rPr>
              <a:t>The End of Lesson 5</a:t>
            </a:r>
          </a:p>
        </p:txBody>
      </p:sp>
      <p:pic>
        <p:nvPicPr>
          <p:cNvPr id="4" name="~PP428.WAV">
            <a:hlinkClick r:id="" action="ppaction://media"/>
          </p:cNvPr>
          <p:cNvPicPr>
            <a:picLocks noRot="1" noChangeAspect="1"/>
          </p:cNvPicPr>
          <p:nvPr>
            <a:wavAudioFile r:embed="rId1" name="~PP428.WAV"/>
          </p:nvPr>
        </p:nvPicPr>
        <p:blipFill>
          <a:blip r:embed="rId3" cstate="print"/>
          <a:stretch>
            <a:fillRect/>
          </a:stretch>
        </p:blipFill>
        <p:spPr>
          <a:xfrm>
            <a:off x="8737600" y="6451600"/>
            <a:ext cx="304800" cy="304800"/>
          </a:xfrm>
          <a:prstGeom prst="rect">
            <a:avLst/>
          </a:prstGeom>
        </p:spPr>
      </p:pic>
    </p:spTree>
  </p:cSld>
  <p:clrMapOvr>
    <a:masterClrMapping/>
  </p:clrMapOvr>
  <p:transition advTm="70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fontAlgn="base"/>
            <a:br>
              <a:rPr lang="en-US" sz="3200" dirty="0">
                <a:solidFill>
                  <a:schemeClr val="bg1"/>
                </a:solidFill>
              </a:rPr>
            </a:br>
            <a:br>
              <a:rPr lang="en-US" sz="3200" dirty="0">
                <a:solidFill>
                  <a:schemeClr val="bg1"/>
                </a:solidFill>
              </a:rPr>
            </a:br>
            <a:r>
              <a:rPr lang="en-US" sz="2000" dirty="0">
                <a:solidFill>
                  <a:schemeClr val="bg1"/>
                </a:solidFill>
              </a:rPr>
              <a:t>Qualities, Values and Behaviors that Make You the Happiest in a Relationship</a:t>
            </a:r>
            <a:br>
              <a:rPr lang="en-US" sz="2000" dirty="0">
                <a:solidFill>
                  <a:schemeClr val="bg1"/>
                </a:solidFill>
              </a:rPr>
            </a:br>
            <a:br>
              <a:rPr lang="en-US" sz="3200" dirty="0">
                <a:solidFill>
                  <a:schemeClr val="bg1"/>
                </a:solidFill>
              </a:rPr>
            </a:br>
            <a:endParaRPr lang="en-US" sz="3200" dirty="0">
              <a:solidFill>
                <a:schemeClr val="bg1"/>
              </a:solidFill>
            </a:endParaRPr>
          </a:p>
        </p:txBody>
      </p:sp>
      <p:sp>
        <p:nvSpPr>
          <p:cNvPr id="3" name="Content Placeholder 2"/>
          <p:cNvSpPr>
            <a:spLocks noGrp="1"/>
          </p:cNvSpPr>
          <p:nvPr>
            <p:ph idx="1"/>
          </p:nvPr>
        </p:nvSpPr>
        <p:spPr>
          <a:xfrm>
            <a:off x="457200" y="990600"/>
            <a:ext cx="8229600" cy="5715000"/>
          </a:xfrm>
          <a:ln>
            <a:noFill/>
          </a:ln>
        </p:spPr>
        <p:txBody>
          <a:bodyPr numCol="3">
            <a:noAutofit/>
          </a:bodyPr>
          <a:lstStyle/>
          <a:p>
            <a:pPr fontAlgn="base"/>
            <a:r>
              <a:rPr lang="en-US" sz="1200" dirty="0">
                <a:solidFill>
                  <a:schemeClr val="bg1"/>
                </a:solidFill>
              </a:rPr>
              <a:t>Loyal</a:t>
            </a:r>
          </a:p>
          <a:p>
            <a:pPr fontAlgn="base"/>
            <a:r>
              <a:rPr lang="en-US" sz="1200" dirty="0">
                <a:solidFill>
                  <a:schemeClr val="bg1"/>
                </a:solidFill>
              </a:rPr>
              <a:t>Trustworthy</a:t>
            </a:r>
          </a:p>
          <a:p>
            <a:pPr fontAlgn="base"/>
            <a:r>
              <a:rPr lang="en-US" sz="1200" dirty="0">
                <a:solidFill>
                  <a:schemeClr val="bg1"/>
                </a:solidFill>
              </a:rPr>
              <a:t>Honest</a:t>
            </a:r>
          </a:p>
          <a:p>
            <a:pPr fontAlgn="base"/>
            <a:r>
              <a:rPr lang="en-US" sz="1200" dirty="0">
                <a:solidFill>
                  <a:schemeClr val="bg1"/>
                </a:solidFill>
              </a:rPr>
              <a:t>Loving</a:t>
            </a:r>
          </a:p>
          <a:p>
            <a:pPr fontAlgn="base"/>
            <a:r>
              <a:rPr lang="en-US" sz="1200" dirty="0">
                <a:solidFill>
                  <a:schemeClr val="bg1"/>
                </a:solidFill>
              </a:rPr>
              <a:t>Kind</a:t>
            </a:r>
          </a:p>
          <a:p>
            <a:pPr fontAlgn="base"/>
            <a:r>
              <a:rPr lang="en-US" sz="1200" dirty="0">
                <a:solidFill>
                  <a:schemeClr val="bg1"/>
                </a:solidFill>
              </a:rPr>
              <a:t>Responsible</a:t>
            </a:r>
          </a:p>
          <a:p>
            <a:pPr fontAlgn="base"/>
            <a:r>
              <a:rPr lang="en-US" sz="1200" dirty="0">
                <a:solidFill>
                  <a:schemeClr val="bg1"/>
                </a:solidFill>
              </a:rPr>
              <a:t>Good Listener</a:t>
            </a:r>
          </a:p>
          <a:p>
            <a:pPr fontAlgn="base"/>
            <a:r>
              <a:rPr lang="en-US" sz="1200" dirty="0">
                <a:solidFill>
                  <a:schemeClr val="bg1"/>
                </a:solidFill>
              </a:rPr>
              <a:t>Smart</a:t>
            </a:r>
          </a:p>
          <a:p>
            <a:pPr fontAlgn="base"/>
            <a:r>
              <a:rPr lang="en-US" sz="1200" dirty="0">
                <a:solidFill>
                  <a:schemeClr val="bg1"/>
                </a:solidFill>
              </a:rPr>
              <a:t>Moral</a:t>
            </a:r>
          </a:p>
          <a:p>
            <a:pPr fontAlgn="base"/>
            <a:r>
              <a:rPr lang="en-US" sz="1200" dirty="0">
                <a:solidFill>
                  <a:schemeClr val="bg1"/>
                </a:solidFill>
              </a:rPr>
              <a:t>Has Integrity</a:t>
            </a:r>
          </a:p>
          <a:p>
            <a:pPr fontAlgn="base"/>
            <a:r>
              <a:rPr lang="en-US" sz="1200" dirty="0">
                <a:solidFill>
                  <a:schemeClr val="bg1"/>
                </a:solidFill>
              </a:rPr>
              <a:t>Good Sense of Humor</a:t>
            </a:r>
          </a:p>
          <a:p>
            <a:pPr fontAlgn="base"/>
            <a:r>
              <a:rPr lang="en-US" sz="1200" dirty="0">
                <a:solidFill>
                  <a:schemeClr val="bg1"/>
                </a:solidFill>
              </a:rPr>
              <a:t>Thoughtful</a:t>
            </a:r>
          </a:p>
          <a:p>
            <a:pPr fontAlgn="base"/>
            <a:r>
              <a:rPr lang="en-US" sz="1200" dirty="0">
                <a:solidFill>
                  <a:schemeClr val="bg1"/>
                </a:solidFill>
              </a:rPr>
              <a:t>Generous</a:t>
            </a:r>
          </a:p>
          <a:p>
            <a:pPr fontAlgn="base"/>
            <a:r>
              <a:rPr lang="en-US" sz="1200" dirty="0">
                <a:solidFill>
                  <a:schemeClr val="bg1"/>
                </a:solidFill>
              </a:rPr>
              <a:t>Confident</a:t>
            </a:r>
          </a:p>
          <a:p>
            <a:pPr fontAlgn="base"/>
            <a:r>
              <a:rPr lang="en-US" sz="1200" dirty="0">
                <a:solidFill>
                  <a:schemeClr val="bg1"/>
                </a:solidFill>
              </a:rPr>
              <a:t>Faithful</a:t>
            </a:r>
          </a:p>
          <a:p>
            <a:pPr fontAlgn="base"/>
            <a:r>
              <a:rPr lang="en-US" sz="1200" dirty="0">
                <a:solidFill>
                  <a:schemeClr val="bg1"/>
                </a:solidFill>
              </a:rPr>
              <a:t>Clean</a:t>
            </a:r>
          </a:p>
          <a:p>
            <a:pPr fontAlgn="base"/>
            <a:r>
              <a:rPr lang="en-US" sz="1200" dirty="0">
                <a:solidFill>
                  <a:schemeClr val="bg1"/>
                </a:solidFill>
              </a:rPr>
              <a:t>Easy Going</a:t>
            </a:r>
          </a:p>
          <a:p>
            <a:pPr fontAlgn="base"/>
            <a:r>
              <a:rPr lang="en-US" sz="1200" dirty="0">
                <a:solidFill>
                  <a:schemeClr val="bg1"/>
                </a:solidFill>
              </a:rPr>
              <a:t>Respectful</a:t>
            </a:r>
          </a:p>
          <a:p>
            <a:pPr fontAlgn="base"/>
            <a:r>
              <a:rPr lang="en-US" sz="1200" dirty="0">
                <a:solidFill>
                  <a:schemeClr val="bg1"/>
                </a:solidFill>
              </a:rPr>
              <a:t>Attractive</a:t>
            </a:r>
          </a:p>
          <a:p>
            <a:pPr fontAlgn="base"/>
            <a:r>
              <a:rPr lang="en-US" sz="1200" dirty="0">
                <a:solidFill>
                  <a:schemeClr val="bg1"/>
                </a:solidFill>
              </a:rPr>
              <a:t>Good Communicator</a:t>
            </a:r>
          </a:p>
          <a:p>
            <a:pPr fontAlgn="base"/>
            <a:r>
              <a:rPr lang="en-US" sz="1200" dirty="0">
                <a:solidFill>
                  <a:schemeClr val="bg1"/>
                </a:solidFill>
              </a:rPr>
              <a:t>Appreciative</a:t>
            </a:r>
          </a:p>
          <a:p>
            <a:pPr fontAlgn="base"/>
            <a:r>
              <a:rPr lang="en-US" sz="1200" dirty="0">
                <a:solidFill>
                  <a:schemeClr val="bg1"/>
                </a:solidFill>
              </a:rPr>
              <a:t>Truthful</a:t>
            </a:r>
          </a:p>
          <a:p>
            <a:pPr fontAlgn="base"/>
            <a:r>
              <a:rPr lang="en-US" sz="1200" dirty="0">
                <a:solidFill>
                  <a:schemeClr val="bg1"/>
                </a:solidFill>
              </a:rPr>
              <a:t>Loves Me for who I am</a:t>
            </a:r>
          </a:p>
          <a:p>
            <a:pPr fontAlgn="base"/>
            <a:r>
              <a:rPr lang="en-US" sz="1200" dirty="0">
                <a:solidFill>
                  <a:schemeClr val="bg1"/>
                </a:solidFill>
              </a:rPr>
              <a:t>Doesn't Run Away When </a:t>
            </a:r>
          </a:p>
          <a:p>
            <a:pPr fontAlgn="base">
              <a:buNone/>
            </a:pPr>
            <a:r>
              <a:rPr lang="en-US" sz="1200" dirty="0">
                <a:solidFill>
                  <a:schemeClr val="bg1"/>
                </a:solidFill>
              </a:rPr>
              <a:t>	      Problems Arise</a:t>
            </a:r>
          </a:p>
          <a:p>
            <a:pPr fontAlgn="base"/>
            <a:r>
              <a:rPr lang="en-US" sz="1200" dirty="0">
                <a:solidFill>
                  <a:schemeClr val="bg1"/>
                </a:solidFill>
              </a:rPr>
              <a:t>Sympathetic</a:t>
            </a:r>
          </a:p>
          <a:p>
            <a:pPr fontAlgn="base"/>
            <a:r>
              <a:rPr lang="en-US" sz="1200" dirty="0">
                <a:solidFill>
                  <a:schemeClr val="bg1"/>
                </a:solidFill>
              </a:rPr>
              <a:t>Employed</a:t>
            </a:r>
          </a:p>
          <a:p>
            <a:pPr fontAlgn="base"/>
            <a:r>
              <a:rPr lang="en-US" sz="1200" dirty="0">
                <a:solidFill>
                  <a:schemeClr val="bg1"/>
                </a:solidFill>
              </a:rPr>
              <a:t>Good With Kids</a:t>
            </a:r>
          </a:p>
          <a:p>
            <a:pPr fontAlgn="base"/>
            <a:r>
              <a:rPr lang="en-US" sz="1200" dirty="0">
                <a:solidFill>
                  <a:schemeClr val="bg1"/>
                </a:solidFill>
              </a:rPr>
              <a:t>Dedicated</a:t>
            </a:r>
          </a:p>
          <a:p>
            <a:pPr fontAlgn="base"/>
            <a:r>
              <a:rPr lang="en-US" sz="1200" dirty="0">
                <a:solidFill>
                  <a:schemeClr val="bg1"/>
                </a:solidFill>
              </a:rPr>
              <a:t>Respects Me</a:t>
            </a:r>
          </a:p>
          <a:p>
            <a:pPr fontAlgn="base"/>
            <a:r>
              <a:rPr lang="en-US" sz="1200" dirty="0">
                <a:solidFill>
                  <a:schemeClr val="bg1"/>
                </a:solidFill>
              </a:rPr>
              <a:t>Work Ethic</a:t>
            </a:r>
          </a:p>
          <a:p>
            <a:pPr fontAlgn="base"/>
            <a:r>
              <a:rPr lang="en-US" sz="1200" dirty="0">
                <a:solidFill>
                  <a:schemeClr val="bg1"/>
                </a:solidFill>
              </a:rPr>
              <a:t>Calm</a:t>
            </a:r>
          </a:p>
          <a:p>
            <a:pPr fontAlgn="base"/>
            <a:r>
              <a:rPr lang="en-US" sz="1200" dirty="0">
                <a:solidFill>
                  <a:schemeClr val="bg1"/>
                </a:solidFill>
              </a:rPr>
              <a:t>Has Patience</a:t>
            </a:r>
          </a:p>
          <a:p>
            <a:pPr fontAlgn="base"/>
            <a:r>
              <a:rPr lang="en-US" sz="1200" dirty="0">
                <a:solidFill>
                  <a:schemeClr val="bg1"/>
                </a:solidFill>
              </a:rPr>
              <a:t>Likes Animals</a:t>
            </a:r>
          </a:p>
          <a:p>
            <a:pPr fontAlgn="base"/>
            <a:r>
              <a:rPr lang="en-US" sz="1200" dirty="0">
                <a:solidFill>
                  <a:schemeClr val="bg1"/>
                </a:solidFill>
              </a:rPr>
              <a:t>Good Kisser</a:t>
            </a:r>
          </a:p>
          <a:p>
            <a:pPr fontAlgn="base"/>
            <a:r>
              <a:rPr lang="en-US" sz="1200" dirty="0">
                <a:solidFill>
                  <a:schemeClr val="bg1"/>
                </a:solidFill>
              </a:rPr>
              <a:t>Provider</a:t>
            </a:r>
          </a:p>
          <a:p>
            <a:pPr fontAlgn="base"/>
            <a:r>
              <a:rPr lang="en-US" sz="1200" dirty="0">
                <a:solidFill>
                  <a:schemeClr val="bg1"/>
                </a:solidFill>
              </a:rPr>
              <a:t>Spontaneous</a:t>
            </a:r>
          </a:p>
          <a:p>
            <a:pPr fontAlgn="base"/>
            <a:r>
              <a:rPr lang="en-US" sz="1200" dirty="0">
                <a:solidFill>
                  <a:schemeClr val="bg1"/>
                </a:solidFill>
              </a:rPr>
              <a:t>Cherishes Me</a:t>
            </a:r>
          </a:p>
          <a:p>
            <a:pPr fontAlgn="base"/>
            <a:r>
              <a:rPr lang="en-US" sz="1200" dirty="0">
                <a:solidFill>
                  <a:schemeClr val="bg1"/>
                </a:solidFill>
              </a:rPr>
              <a:t>Well Spoken</a:t>
            </a:r>
          </a:p>
          <a:p>
            <a:pPr fontAlgn="base"/>
            <a:r>
              <a:rPr lang="en-US" sz="1200" dirty="0">
                <a:solidFill>
                  <a:schemeClr val="bg1"/>
                </a:solidFill>
              </a:rPr>
              <a:t>Not a Cheater </a:t>
            </a:r>
          </a:p>
          <a:p>
            <a:pPr fontAlgn="base"/>
            <a:r>
              <a:rPr lang="en-US" sz="1200" dirty="0">
                <a:solidFill>
                  <a:schemeClr val="bg1"/>
                </a:solidFill>
              </a:rPr>
              <a:t>Creative</a:t>
            </a:r>
          </a:p>
          <a:p>
            <a:pPr fontAlgn="base"/>
            <a:r>
              <a:rPr lang="en-US" sz="1200" dirty="0">
                <a:solidFill>
                  <a:schemeClr val="bg1"/>
                </a:solidFill>
              </a:rPr>
              <a:t>Wise</a:t>
            </a:r>
          </a:p>
          <a:p>
            <a:pPr fontAlgn="base"/>
            <a:r>
              <a:rPr lang="en-US" sz="1200" dirty="0">
                <a:solidFill>
                  <a:schemeClr val="bg1"/>
                </a:solidFill>
              </a:rPr>
              <a:t>Puts You First</a:t>
            </a:r>
          </a:p>
          <a:p>
            <a:pPr fontAlgn="base"/>
            <a:r>
              <a:rPr lang="en-US" sz="1200" dirty="0">
                <a:solidFill>
                  <a:schemeClr val="bg1"/>
                </a:solidFill>
              </a:rPr>
              <a:t>Respectful to My Friends</a:t>
            </a:r>
          </a:p>
          <a:p>
            <a:pPr fontAlgn="base"/>
            <a:r>
              <a:rPr lang="en-US" sz="1200" dirty="0">
                <a:solidFill>
                  <a:schemeClr val="bg1"/>
                </a:solidFill>
              </a:rPr>
              <a:t>Goal Oriented</a:t>
            </a:r>
          </a:p>
          <a:p>
            <a:pPr fontAlgn="base"/>
            <a:r>
              <a:rPr lang="en-US" sz="1200" dirty="0">
                <a:solidFill>
                  <a:schemeClr val="bg1"/>
                </a:solidFill>
              </a:rPr>
              <a:t>Strong</a:t>
            </a:r>
          </a:p>
          <a:p>
            <a:pPr fontAlgn="base"/>
            <a:r>
              <a:rPr lang="en-US" sz="1200" dirty="0">
                <a:solidFill>
                  <a:schemeClr val="bg1"/>
                </a:solidFill>
              </a:rPr>
              <a:t>Honors Me</a:t>
            </a:r>
          </a:p>
          <a:p>
            <a:pPr fontAlgn="base"/>
            <a:r>
              <a:rPr lang="en-US" sz="1200" dirty="0">
                <a:solidFill>
                  <a:schemeClr val="bg1"/>
                </a:solidFill>
              </a:rPr>
              <a:t>Likes My Family!</a:t>
            </a:r>
          </a:p>
          <a:p>
            <a:pPr fontAlgn="base"/>
            <a:r>
              <a:rPr lang="en-US" sz="1200" dirty="0">
                <a:solidFill>
                  <a:schemeClr val="bg1"/>
                </a:solidFill>
              </a:rPr>
              <a:t>Gentle</a:t>
            </a:r>
          </a:p>
          <a:p>
            <a:pPr fontAlgn="base"/>
            <a:r>
              <a:rPr lang="en-US" sz="1200" dirty="0">
                <a:solidFill>
                  <a:schemeClr val="bg1"/>
                </a:solidFill>
              </a:rPr>
              <a:t>Expressive</a:t>
            </a:r>
          </a:p>
          <a:p>
            <a:pPr fontAlgn="base"/>
            <a:r>
              <a:rPr lang="en-US" sz="1200" dirty="0">
                <a:solidFill>
                  <a:schemeClr val="bg1"/>
                </a:solidFill>
              </a:rPr>
              <a:t>No STDs</a:t>
            </a:r>
          </a:p>
          <a:p>
            <a:pPr fontAlgn="base"/>
            <a:r>
              <a:rPr lang="en-US" sz="1200" dirty="0">
                <a:solidFill>
                  <a:schemeClr val="bg1"/>
                </a:solidFill>
              </a:rPr>
              <a:t>Not Sexist</a:t>
            </a:r>
          </a:p>
          <a:p>
            <a:pPr fontAlgn="base"/>
            <a:r>
              <a:rPr lang="en-US" sz="1200" dirty="0">
                <a:solidFill>
                  <a:schemeClr val="bg1"/>
                </a:solidFill>
              </a:rPr>
              <a:t>Wants to Get Married</a:t>
            </a:r>
          </a:p>
          <a:p>
            <a:pPr fontAlgn="base"/>
            <a:r>
              <a:rPr lang="en-US" sz="1200" dirty="0">
                <a:solidFill>
                  <a:schemeClr val="bg1"/>
                </a:solidFill>
              </a:rPr>
              <a:t>Not Prejudice </a:t>
            </a:r>
          </a:p>
          <a:p>
            <a:pPr fontAlgn="base"/>
            <a:r>
              <a:rPr lang="en-US" sz="1200" dirty="0">
                <a:solidFill>
                  <a:schemeClr val="bg1"/>
                </a:solidFill>
              </a:rPr>
              <a:t>Not Judgmental of Others </a:t>
            </a:r>
          </a:p>
          <a:p>
            <a:pPr fontAlgn="base"/>
            <a:r>
              <a:rPr lang="en-US" sz="1200" dirty="0">
                <a:solidFill>
                  <a:schemeClr val="bg1"/>
                </a:solidFill>
              </a:rPr>
              <a:t>Sacrifices for Me</a:t>
            </a:r>
          </a:p>
          <a:p>
            <a:pPr fontAlgn="base"/>
            <a:r>
              <a:rPr lang="en-US" sz="1200" dirty="0">
                <a:solidFill>
                  <a:schemeClr val="bg1"/>
                </a:solidFill>
              </a:rPr>
              <a:t>Mechanically Inclined</a:t>
            </a:r>
          </a:p>
          <a:p>
            <a:pPr fontAlgn="base"/>
            <a:r>
              <a:rPr lang="en-US" sz="1200" dirty="0">
                <a:solidFill>
                  <a:schemeClr val="bg1"/>
                </a:solidFill>
              </a:rPr>
              <a:t>Good Cook</a:t>
            </a:r>
          </a:p>
          <a:p>
            <a:pPr fontAlgn="base"/>
            <a:r>
              <a:rPr lang="en-US" sz="1200" dirty="0">
                <a:solidFill>
                  <a:schemeClr val="bg1"/>
                </a:solidFill>
              </a:rPr>
              <a:t>Loves the Same Thing You Do</a:t>
            </a:r>
          </a:p>
          <a:p>
            <a:pPr fontAlgn="base"/>
            <a:r>
              <a:rPr lang="en-US" sz="1200" dirty="0">
                <a:solidFill>
                  <a:schemeClr val="bg1"/>
                </a:solidFill>
              </a:rPr>
              <a:t>Daring</a:t>
            </a:r>
          </a:p>
          <a:p>
            <a:pPr fontAlgn="base"/>
            <a:r>
              <a:rPr lang="en-US" sz="1200" dirty="0">
                <a:solidFill>
                  <a:schemeClr val="bg1"/>
                </a:solidFill>
              </a:rPr>
              <a:t>Sharp Dresser</a:t>
            </a:r>
          </a:p>
          <a:p>
            <a:pPr fontAlgn="base"/>
            <a:r>
              <a:rPr lang="en-US" sz="1200" dirty="0">
                <a:solidFill>
                  <a:schemeClr val="bg1"/>
                </a:solidFill>
              </a:rPr>
              <a:t>Is a Homebody</a:t>
            </a:r>
          </a:p>
          <a:p>
            <a:pPr fontAlgn="base"/>
            <a:r>
              <a:rPr lang="en-US" sz="1200" dirty="0">
                <a:solidFill>
                  <a:schemeClr val="bg1"/>
                </a:solidFill>
              </a:rPr>
              <a:t>He Loves God</a:t>
            </a:r>
          </a:p>
          <a:p>
            <a:pPr fontAlgn="base"/>
            <a:r>
              <a:rPr lang="en-US" sz="1200" dirty="0">
                <a:solidFill>
                  <a:schemeClr val="bg1"/>
                </a:solidFill>
              </a:rPr>
              <a:t>Musical</a:t>
            </a:r>
          </a:p>
          <a:p>
            <a:pPr fontAlgn="base"/>
            <a:r>
              <a:rPr lang="en-US" sz="1200" dirty="0">
                <a:solidFill>
                  <a:schemeClr val="bg1"/>
                </a:solidFill>
              </a:rPr>
              <a:t>Thrifty</a:t>
            </a:r>
          </a:p>
          <a:p>
            <a:pPr fontAlgn="base"/>
            <a:r>
              <a:rPr lang="en-US" sz="1200" dirty="0">
                <a:solidFill>
                  <a:schemeClr val="bg1"/>
                </a:solidFill>
              </a:rPr>
              <a:t>Sexy</a:t>
            </a:r>
          </a:p>
          <a:p>
            <a:pPr fontAlgn="base"/>
            <a:r>
              <a:rPr lang="en-US" sz="1200" dirty="0">
                <a:solidFill>
                  <a:schemeClr val="bg1"/>
                </a:solidFill>
              </a:rPr>
              <a:t>Independent</a:t>
            </a:r>
          </a:p>
          <a:p>
            <a:pPr fontAlgn="base"/>
            <a:r>
              <a:rPr lang="en-US" sz="1200" dirty="0">
                <a:solidFill>
                  <a:schemeClr val="bg1"/>
                </a:solidFill>
              </a:rPr>
              <a:t>All of his teeth</a:t>
            </a:r>
          </a:p>
          <a:p>
            <a:pPr fontAlgn="base"/>
            <a:r>
              <a:rPr lang="en-US" sz="1200" dirty="0">
                <a:solidFill>
                  <a:schemeClr val="bg1"/>
                </a:solidFill>
              </a:rPr>
              <a:t>Full head of hair</a:t>
            </a:r>
          </a:p>
          <a:p>
            <a:pPr fontAlgn="base"/>
            <a:r>
              <a:rPr lang="en-US" sz="1200" dirty="0">
                <a:solidFill>
                  <a:schemeClr val="bg1"/>
                </a:solidFill>
              </a:rPr>
              <a:t>Speaks Another Language</a:t>
            </a:r>
          </a:p>
          <a:p>
            <a:pPr fontAlgn="base"/>
            <a:r>
              <a:rPr lang="en-US" sz="1200" dirty="0">
                <a:solidFill>
                  <a:schemeClr val="bg1"/>
                </a:solidFill>
              </a:rPr>
              <a:t>Religious</a:t>
            </a:r>
          </a:p>
          <a:p>
            <a:pPr fontAlgn="base"/>
            <a:r>
              <a:rPr lang="en-US" sz="1200" dirty="0">
                <a:solidFill>
                  <a:schemeClr val="bg1"/>
                </a:solidFill>
              </a:rPr>
              <a:t>Competitive</a:t>
            </a:r>
          </a:p>
          <a:p>
            <a:pPr fontAlgn="base"/>
            <a:r>
              <a:rPr lang="en-US" sz="1200" dirty="0">
                <a:solidFill>
                  <a:schemeClr val="bg1"/>
                </a:solidFill>
              </a:rPr>
              <a:t>Politically Conservative</a:t>
            </a:r>
          </a:p>
          <a:p>
            <a:pPr fontAlgn="base"/>
            <a:endParaRPr lang="en-US" sz="1200" dirty="0">
              <a:solidFill>
                <a:schemeClr val="bg1"/>
              </a:solidFill>
            </a:endParaRPr>
          </a:p>
        </p:txBody>
      </p:sp>
      <p:pic>
        <p:nvPicPr>
          <p:cNvPr id="14" name="~PP3809.WAV">
            <a:hlinkClick r:id="" action="ppaction://media"/>
          </p:cNvPr>
          <p:cNvPicPr>
            <a:picLocks noRot="1" noChangeAspect="1"/>
          </p:cNvPicPr>
          <p:nvPr>
            <a:wavAudioFile r:embed="rId1" name="~PP3809.WAV"/>
          </p:nvPr>
        </p:nvPicPr>
        <p:blipFill>
          <a:blip r:embed="rId3" cstate="print"/>
          <a:stretch>
            <a:fillRect/>
          </a:stretch>
        </p:blipFill>
        <p:spPr>
          <a:xfrm>
            <a:off x="8737600" y="6451600"/>
            <a:ext cx="304800" cy="304800"/>
          </a:xfrm>
          <a:prstGeom prst="rect">
            <a:avLst/>
          </a:prstGeom>
        </p:spPr>
      </p:pic>
    </p:spTree>
  </p:cSld>
  <p:clrMapOvr>
    <a:masterClrMapping/>
  </p:clrMapOvr>
  <p:transition advTm="617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Results of this Exercise</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solidFill>
                  <a:schemeClr val="bg1"/>
                </a:solidFill>
              </a:rPr>
              <a:t>By completing this exercise, you have made a distinction between what are your </a:t>
            </a:r>
            <a:r>
              <a:rPr lang="en-US" dirty="0">
                <a:solidFill>
                  <a:srgbClr val="FFFF00"/>
                </a:solidFill>
              </a:rPr>
              <a:t>preferences</a:t>
            </a:r>
            <a:r>
              <a:rPr lang="en-US" dirty="0">
                <a:solidFill>
                  <a:schemeClr val="bg1"/>
                </a:solidFill>
              </a:rPr>
              <a:t> and what are your </a:t>
            </a:r>
            <a:r>
              <a:rPr lang="en-US" dirty="0">
                <a:solidFill>
                  <a:srgbClr val="00B0F0"/>
                </a:solidFill>
              </a:rPr>
              <a:t>standards</a:t>
            </a:r>
            <a:r>
              <a:rPr lang="en-US" dirty="0">
                <a:solidFill>
                  <a:schemeClr val="bg1"/>
                </a:solidFill>
              </a:rPr>
              <a:t>.</a:t>
            </a:r>
          </a:p>
          <a:p>
            <a:endParaRPr lang="en-US" dirty="0">
              <a:solidFill>
                <a:schemeClr val="bg1"/>
              </a:solidFill>
            </a:endParaRPr>
          </a:p>
          <a:p>
            <a:r>
              <a:rPr lang="en-US" dirty="0">
                <a:solidFill>
                  <a:schemeClr val="bg1"/>
                </a:solidFill>
              </a:rPr>
              <a:t>A </a:t>
            </a:r>
            <a:r>
              <a:rPr lang="en-US" dirty="0">
                <a:solidFill>
                  <a:srgbClr val="00B0F0"/>
                </a:solidFill>
              </a:rPr>
              <a:t>standard</a:t>
            </a:r>
            <a:r>
              <a:rPr lang="en-US" dirty="0">
                <a:solidFill>
                  <a:schemeClr val="bg1"/>
                </a:solidFill>
              </a:rPr>
              <a:t> is following a principle or conviction no matter what it may cost in a relationship.</a:t>
            </a:r>
          </a:p>
          <a:p>
            <a:endParaRPr lang="en-US" dirty="0">
              <a:solidFill>
                <a:schemeClr val="bg1"/>
              </a:solidFill>
            </a:endParaRPr>
          </a:p>
          <a:p>
            <a:r>
              <a:rPr lang="en-US" dirty="0">
                <a:solidFill>
                  <a:schemeClr val="bg1"/>
                </a:solidFill>
              </a:rPr>
              <a:t>Congratulations!  You have just established a set of standards.</a:t>
            </a:r>
          </a:p>
        </p:txBody>
      </p:sp>
      <p:pic>
        <p:nvPicPr>
          <p:cNvPr id="5" name="~PP3185.WAV">
            <a:hlinkClick r:id="" action="ppaction://media"/>
          </p:cNvPr>
          <p:cNvPicPr>
            <a:picLocks noRot="1" noChangeAspect="1"/>
          </p:cNvPicPr>
          <p:nvPr>
            <a:wavAudioFile r:embed="rId2" name="~PP3185.WAV"/>
          </p:nvPr>
        </p:nvPicPr>
        <p:blipFill>
          <a:blip r:embed="rId4" cstate="print"/>
          <a:stretch>
            <a:fillRect/>
          </a:stretch>
        </p:blipFill>
        <p:spPr>
          <a:xfrm>
            <a:off x="8737600" y="6451600"/>
            <a:ext cx="304800" cy="304800"/>
          </a:xfrm>
          <a:prstGeom prst="rect">
            <a:avLst/>
          </a:prstGeom>
        </p:spPr>
      </p:pic>
    </p:spTree>
    <p:custDataLst>
      <p:tags r:id="rId1"/>
    </p:custDataLst>
  </p:cSld>
  <p:clrMapOvr>
    <a:masterClrMapping/>
  </p:clrMapOvr>
  <p:transition advTm="35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8"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000" dirty="0">
                <a:solidFill>
                  <a:schemeClr val="bg1"/>
                </a:solidFill>
              </a:rPr>
              <a:t>Determining Standards</a:t>
            </a:r>
          </a:p>
          <a:p>
            <a:pPr algn="ctr">
              <a:buNone/>
            </a:pPr>
            <a:r>
              <a:rPr lang="en-US" sz="6000" dirty="0">
                <a:solidFill>
                  <a:schemeClr val="bg1"/>
                </a:solidFill>
              </a:rPr>
              <a:t>for a </a:t>
            </a:r>
          </a:p>
          <a:p>
            <a:pPr algn="ctr">
              <a:buNone/>
            </a:pPr>
            <a:r>
              <a:rPr lang="en-US" sz="6000" dirty="0">
                <a:solidFill>
                  <a:schemeClr val="bg1"/>
                </a:solidFill>
              </a:rPr>
              <a:t>Healthy Relationship</a:t>
            </a:r>
          </a:p>
        </p:txBody>
      </p:sp>
      <p:pic>
        <p:nvPicPr>
          <p:cNvPr id="6" name="~PP1928.WAV">
            <a:hlinkClick r:id="" action="ppaction://media"/>
          </p:cNvPr>
          <p:cNvPicPr>
            <a:picLocks noRot="1" noChangeAspect="1"/>
          </p:cNvPicPr>
          <p:nvPr>
            <a:wavAudioFile r:embed="rId1" name="~PP1928.WAV"/>
          </p:nvPr>
        </p:nvPicPr>
        <p:blipFill>
          <a:blip r:embed="rId3" cstate="print"/>
          <a:stretch>
            <a:fillRect/>
          </a:stretch>
        </p:blipFill>
        <p:spPr>
          <a:xfrm>
            <a:off x="8737600" y="6451600"/>
            <a:ext cx="304800" cy="304800"/>
          </a:xfrm>
          <a:prstGeom prst="rect">
            <a:avLst/>
          </a:prstGeom>
        </p:spPr>
      </p:pic>
    </p:spTree>
  </p:cSld>
  <p:clrMapOvr>
    <a:masterClrMapping/>
  </p:clrMapOvr>
  <p:transition advTm="10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bg1"/>
              </a:solidFill>
            </a:endParaRPr>
          </a:p>
        </p:txBody>
      </p:sp>
      <p:sp>
        <p:nvSpPr>
          <p:cNvPr id="3" name="Content Placeholder 2"/>
          <p:cNvSpPr>
            <a:spLocks noGrp="1"/>
          </p:cNvSpPr>
          <p:nvPr>
            <p:ph idx="1"/>
          </p:nvPr>
        </p:nvSpPr>
        <p:spPr>
          <a:xfrm>
            <a:off x="152400" y="1600200"/>
            <a:ext cx="8991600" cy="5257800"/>
          </a:xfrm>
        </p:spPr>
        <p:txBody>
          <a:bodyPr/>
          <a:lstStyle/>
          <a:p>
            <a:pPr>
              <a:buNone/>
            </a:pPr>
            <a:endParaRPr lang="en-US" dirty="0">
              <a:solidFill>
                <a:schemeClr val="bg1"/>
              </a:solidFill>
            </a:endParaRPr>
          </a:p>
          <a:p>
            <a:pPr>
              <a:buNone/>
            </a:pPr>
            <a:endParaRPr lang="en-US" dirty="0">
              <a:solidFill>
                <a:schemeClr val="bg1"/>
              </a:solidFill>
            </a:endParaRPr>
          </a:p>
          <a:p>
            <a:pPr>
              <a:buNone/>
            </a:pPr>
            <a:endParaRPr lang="en-US" dirty="0">
              <a:solidFill>
                <a:schemeClr val="bg1"/>
              </a:solidFill>
            </a:endParaRPr>
          </a:p>
          <a:p>
            <a:pPr algn="ctr">
              <a:buNone/>
            </a:pPr>
            <a:r>
              <a:rPr lang="en-US" sz="4000" dirty="0">
                <a:solidFill>
                  <a:schemeClr val="bg1"/>
                </a:solidFill>
              </a:rPr>
              <a:t>Everyone has relationship standards.</a:t>
            </a:r>
          </a:p>
          <a:p>
            <a:endParaRPr lang="en-US" dirty="0">
              <a:solidFill>
                <a:schemeClr val="bg1"/>
              </a:solidFill>
            </a:endParaRPr>
          </a:p>
          <a:p>
            <a:endParaRPr lang="en-US" dirty="0">
              <a:solidFill>
                <a:schemeClr val="bg1"/>
              </a:solidFill>
            </a:endParaRPr>
          </a:p>
        </p:txBody>
      </p:sp>
      <p:pic>
        <p:nvPicPr>
          <p:cNvPr id="8" name="~PP3938.WAV">
            <a:hlinkClick r:id="" action="ppaction://media"/>
          </p:cNvPr>
          <p:cNvPicPr>
            <a:picLocks noRot="1" noChangeAspect="1"/>
          </p:cNvPicPr>
          <p:nvPr>
            <a:wavAudioFile r:embed="rId1" name="~PP3938.WAV"/>
          </p:nvPr>
        </p:nvPicPr>
        <p:blipFill>
          <a:blip r:embed="rId3" cstate="print"/>
          <a:stretch>
            <a:fillRect/>
          </a:stretch>
        </p:blipFill>
        <p:spPr>
          <a:xfrm>
            <a:off x="8737600" y="6451600"/>
            <a:ext cx="304800" cy="304800"/>
          </a:xfrm>
          <a:prstGeom prst="rect">
            <a:avLst/>
          </a:prstGeom>
        </p:spPr>
      </p:pic>
    </p:spTree>
  </p:cSld>
  <p:clrMapOvr>
    <a:masterClrMapping/>
  </p:clrMapOvr>
  <p:transition advTm="504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bg1"/>
              </a:solidFill>
            </a:endParaRPr>
          </a:p>
        </p:txBody>
      </p:sp>
      <p:sp>
        <p:nvSpPr>
          <p:cNvPr id="3" name="Content Placeholder 2"/>
          <p:cNvSpPr>
            <a:spLocks noGrp="1"/>
          </p:cNvSpPr>
          <p:nvPr>
            <p:ph idx="1"/>
          </p:nvPr>
        </p:nvSpPr>
        <p:spPr>
          <a:xfrm>
            <a:off x="152400" y="1600200"/>
            <a:ext cx="8991600" cy="5257800"/>
          </a:xfrm>
        </p:spPr>
        <p:txBody>
          <a:bodyPr/>
          <a:lstStyle/>
          <a:p>
            <a:endParaRPr lang="en-US" dirty="0">
              <a:solidFill>
                <a:schemeClr val="bg1"/>
              </a:solidFill>
            </a:endParaRPr>
          </a:p>
          <a:p>
            <a:pPr algn="ctr">
              <a:buNone/>
            </a:pPr>
            <a:r>
              <a:rPr lang="en-US" dirty="0">
                <a:solidFill>
                  <a:schemeClr val="bg1"/>
                </a:solidFill>
              </a:rPr>
              <a:t>	</a:t>
            </a:r>
          </a:p>
          <a:p>
            <a:pPr algn="ctr">
              <a:buNone/>
            </a:pPr>
            <a:r>
              <a:rPr lang="en-US" sz="4000" dirty="0">
                <a:solidFill>
                  <a:schemeClr val="bg1"/>
                </a:solidFill>
              </a:rPr>
              <a:t>There are certain relationship standards that should be inflexible.</a:t>
            </a:r>
          </a:p>
          <a:p>
            <a:endParaRPr lang="en-US" dirty="0">
              <a:solidFill>
                <a:schemeClr val="bg1"/>
              </a:solidFill>
            </a:endParaRPr>
          </a:p>
        </p:txBody>
      </p:sp>
      <p:pic>
        <p:nvPicPr>
          <p:cNvPr id="8" name="~PP3089.WAV">
            <a:hlinkClick r:id="" action="ppaction://media"/>
          </p:cNvPr>
          <p:cNvPicPr>
            <a:picLocks noRot="1" noChangeAspect="1"/>
          </p:cNvPicPr>
          <p:nvPr>
            <a:wavAudioFile r:embed="rId1" name="~PP3089.WAV"/>
          </p:nvPr>
        </p:nvPicPr>
        <p:blipFill>
          <a:blip r:embed="rId3" cstate="print"/>
          <a:stretch>
            <a:fillRect/>
          </a:stretch>
        </p:blipFill>
        <p:spPr>
          <a:xfrm>
            <a:off x="8737600" y="6451600"/>
            <a:ext cx="304800" cy="304800"/>
          </a:xfrm>
          <a:prstGeom prst="rect">
            <a:avLst/>
          </a:prstGeom>
        </p:spPr>
      </p:pic>
    </p:spTree>
  </p:cSld>
  <p:clrMapOvr>
    <a:masterClrMapping/>
  </p:clrMapOvr>
  <p:transition advTm="62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a:t>
            </a:r>
          </a:p>
        </p:txBody>
      </p:sp>
      <p:sp>
        <p:nvSpPr>
          <p:cNvPr id="3" name="Content Placeholder 2"/>
          <p:cNvSpPr>
            <a:spLocks noGrp="1"/>
          </p:cNvSpPr>
          <p:nvPr>
            <p:ph idx="1"/>
          </p:nvPr>
        </p:nvSpPr>
        <p:spPr/>
        <p:txBody>
          <a:bodyPr/>
          <a:lstStyle/>
          <a:p>
            <a:pPr algn="ctr">
              <a:buNone/>
            </a:pPr>
            <a:endParaRPr lang="en-US" dirty="0">
              <a:solidFill>
                <a:srgbClr val="FFFF00"/>
              </a:solidFill>
            </a:endParaRPr>
          </a:p>
          <a:p>
            <a:pPr algn="ctr">
              <a:buNone/>
            </a:pPr>
            <a:endParaRPr lang="en-US" dirty="0">
              <a:solidFill>
                <a:srgbClr val="FFFF00"/>
              </a:solidFill>
            </a:endParaRPr>
          </a:p>
          <a:p>
            <a:pPr algn="ctr">
              <a:buNone/>
            </a:pPr>
            <a:r>
              <a:rPr lang="en-US" sz="4400" dirty="0">
                <a:solidFill>
                  <a:srgbClr val="FFFF00"/>
                </a:solidFill>
              </a:rPr>
              <a:t>So, what keeps people from setting higher standards?</a:t>
            </a:r>
          </a:p>
        </p:txBody>
      </p:sp>
      <p:pic>
        <p:nvPicPr>
          <p:cNvPr id="8" name="~PP575.WAV">
            <a:hlinkClick r:id="" action="ppaction://media"/>
          </p:cNvPr>
          <p:cNvPicPr>
            <a:picLocks noRot="1" noChangeAspect="1"/>
          </p:cNvPicPr>
          <p:nvPr>
            <a:wavAudioFile r:embed="rId1" name="~PP575.WAV"/>
          </p:nvPr>
        </p:nvPicPr>
        <p:blipFill>
          <a:blip r:embed="rId3" cstate="print"/>
          <a:stretch>
            <a:fillRect/>
          </a:stretch>
        </p:blipFill>
        <p:spPr>
          <a:xfrm>
            <a:off x="8737600" y="6451600"/>
            <a:ext cx="304800" cy="304800"/>
          </a:xfrm>
          <a:prstGeom prst="rect">
            <a:avLst/>
          </a:prstGeom>
        </p:spPr>
      </p:pic>
    </p:spTree>
  </p:cSld>
  <p:clrMapOvr>
    <a:masterClrMapping/>
  </p:clrMapOvr>
  <p:transition advTm="44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6|6.7|9.1|6.8|10.8"/>
</p:tagLst>
</file>

<file path=ppt/tags/tag10.xml><?xml version="1.0" encoding="utf-8"?>
<p:tagLst xmlns:a="http://schemas.openxmlformats.org/drawingml/2006/main" xmlns:r="http://schemas.openxmlformats.org/officeDocument/2006/relationships" xmlns:p="http://schemas.openxmlformats.org/presentationml/2006/main">
  <p:tag name="TIMING" val="|0.3|5.8|17"/>
</p:tagLst>
</file>

<file path=ppt/tags/tag11.xml><?xml version="1.0" encoding="utf-8"?>
<p:tagLst xmlns:a="http://schemas.openxmlformats.org/drawingml/2006/main" xmlns:r="http://schemas.openxmlformats.org/officeDocument/2006/relationships" xmlns:p="http://schemas.openxmlformats.org/presentationml/2006/main">
  <p:tag name="TIMING" val="|0.5|7.2|30.3"/>
</p:tagLst>
</file>

<file path=ppt/tags/tag12.xml><?xml version="1.0" encoding="utf-8"?>
<p:tagLst xmlns:a="http://schemas.openxmlformats.org/drawingml/2006/main" xmlns:r="http://schemas.openxmlformats.org/officeDocument/2006/relationships" xmlns:p="http://schemas.openxmlformats.org/presentationml/2006/main">
  <p:tag name="TIMING" val="|0.7|9.6|17.4"/>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1.1|8.9|14.2"/>
</p:tagLst>
</file>

<file path=ppt/tags/tag2.xml><?xml version="1.0" encoding="utf-8"?>
<p:tagLst xmlns:a="http://schemas.openxmlformats.org/drawingml/2006/main" xmlns:r="http://schemas.openxmlformats.org/officeDocument/2006/relationships" xmlns:p="http://schemas.openxmlformats.org/presentationml/2006/main">
  <p:tag name="TIMING" val="|4.6|11.1|7.6"/>
</p:tagLst>
</file>

<file path=ppt/tags/tag3.xml><?xml version="1.0" encoding="utf-8"?>
<p:tagLst xmlns:a="http://schemas.openxmlformats.org/drawingml/2006/main" xmlns:r="http://schemas.openxmlformats.org/officeDocument/2006/relationships" xmlns:p="http://schemas.openxmlformats.org/presentationml/2006/main">
  <p:tag name="TIMING" val="|15.3|5.1|7.8|5.1|6.8|9"/>
</p:tagLst>
</file>

<file path=ppt/tags/tag4.xml><?xml version="1.0" encoding="utf-8"?>
<p:tagLst xmlns:a="http://schemas.openxmlformats.org/drawingml/2006/main" xmlns:r="http://schemas.openxmlformats.org/officeDocument/2006/relationships" xmlns:p="http://schemas.openxmlformats.org/presentationml/2006/main">
  <p:tag name="TIMING" val="|0.4|11.3|5.8|8|6.2"/>
</p:tagLst>
</file>

<file path=ppt/tags/tag5.xml><?xml version="1.0" encoding="utf-8"?>
<p:tagLst xmlns:a="http://schemas.openxmlformats.org/drawingml/2006/main" xmlns:r="http://schemas.openxmlformats.org/officeDocument/2006/relationships" xmlns:p="http://schemas.openxmlformats.org/presentationml/2006/main">
  <p:tag name="TIMING" val="|0.7|10.8|6|11.4"/>
</p:tagLst>
</file>

<file path=ppt/tags/tag6.xml><?xml version="1.0" encoding="utf-8"?>
<p:tagLst xmlns:a="http://schemas.openxmlformats.org/drawingml/2006/main" xmlns:r="http://schemas.openxmlformats.org/officeDocument/2006/relationships" xmlns:p="http://schemas.openxmlformats.org/presentationml/2006/main">
  <p:tag name="TIMING" val="|27.9|10.2|4.5|7.4|9.1"/>
</p:tagLst>
</file>

<file path=ppt/tags/tag7.xml><?xml version="1.0" encoding="utf-8"?>
<p:tagLst xmlns:a="http://schemas.openxmlformats.org/drawingml/2006/main" xmlns:r="http://schemas.openxmlformats.org/officeDocument/2006/relationships" xmlns:p="http://schemas.openxmlformats.org/presentationml/2006/main">
  <p:tag name="TIMING" val="|9.7"/>
</p:tagLst>
</file>

<file path=ppt/tags/tag8.xml><?xml version="1.0" encoding="utf-8"?>
<p:tagLst xmlns:a="http://schemas.openxmlformats.org/drawingml/2006/main" xmlns:r="http://schemas.openxmlformats.org/officeDocument/2006/relationships" xmlns:p="http://schemas.openxmlformats.org/presentationml/2006/main">
  <p:tag name="TIMING" val="|1.2|13.5|35.1"/>
</p:tagLst>
</file>

<file path=ppt/tags/tag9.xml><?xml version="1.0" encoding="utf-8"?>
<p:tagLst xmlns:a="http://schemas.openxmlformats.org/drawingml/2006/main" xmlns:r="http://schemas.openxmlformats.org/officeDocument/2006/relationships" xmlns:p="http://schemas.openxmlformats.org/presentationml/2006/main">
  <p:tag name="TIMING" val="|0.8|0.8|4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1830</Words>
  <Application>Microsoft Office PowerPoint</Application>
  <PresentationFormat>On-screen Show (4:3)</PresentationFormat>
  <Paragraphs>240</Paragraphs>
  <Slides>30</Slides>
  <Notes>0</Notes>
  <HiddenSlides>0</HiddenSlides>
  <MMClips>30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Hope Program Online Class  on</vt:lpstr>
      <vt:lpstr>Establishing Your Standards</vt:lpstr>
      <vt:lpstr>Exercise</vt:lpstr>
      <vt:lpstr>  Qualities, Values and Behaviors that Make You the Happiest in a Relationship  </vt:lpstr>
      <vt:lpstr>Results of this Exercise</vt:lpstr>
      <vt:lpstr>PowerPoint Presentation</vt:lpstr>
      <vt:lpstr>PowerPoint Presentation</vt:lpstr>
      <vt:lpstr>PowerPoint Presentation</vt:lpstr>
      <vt:lpstr>Question</vt:lpstr>
      <vt:lpstr>PowerPoint Presentation</vt:lpstr>
      <vt:lpstr>PowerPoint Presentation</vt:lpstr>
      <vt:lpstr>PowerPoint Presentation</vt:lpstr>
      <vt:lpstr>Creating Standards for a Healthy Relationship</vt:lpstr>
      <vt:lpstr>Creating Standards for a Healthy Relationship</vt:lpstr>
      <vt:lpstr>Creating Standards for a Healthy Relationship</vt:lpstr>
      <vt:lpstr>The following are sample “wish list” items:</vt:lpstr>
      <vt:lpstr>Applying Godly Standards</vt:lpstr>
      <vt:lpstr>Applying Godly Standards</vt:lpstr>
      <vt:lpstr>PowerPoint Presentation</vt:lpstr>
      <vt:lpstr>PowerPoint Presentation</vt:lpstr>
      <vt:lpstr>Applying Godly Standards</vt:lpstr>
      <vt:lpstr>Applying Godly Standards</vt:lpstr>
      <vt:lpstr>Applying Godly Standards</vt:lpstr>
      <vt:lpstr>Applying Godly Standards</vt:lpstr>
      <vt:lpstr>Applying Godly Standards</vt:lpstr>
      <vt:lpstr>Applying Godly Standards</vt:lpstr>
      <vt:lpstr>Applying Godly Standards</vt:lpstr>
      <vt:lpstr>Applying Godly Standards</vt:lpstr>
      <vt:lpstr>Applying Godly Standards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dc:creator>
  <cp:lastModifiedBy>Tina Schmadl</cp:lastModifiedBy>
  <cp:revision>85</cp:revision>
  <dcterms:created xsi:type="dcterms:W3CDTF">2017-06-13T00:35:29Z</dcterms:created>
  <dcterms:modified xsi:type="dcterms:W3CDTF">2020-11-05T19:53:52Z</dcterms:modified>
</cp:coreProperties>
</file>