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9" r:id="rId2"/>
    <p:sldId id="258" r:id="rId3"/>
    <p:sldId id="256" r:id="rId4"/>
    <p:sldId id="277" r:id="rId5"/>
    <p:sldId id="257" r:id="rId6"/>
    <p:sldId id="276" r:id="rId7"/>
    <p:sldId id="279" r:id="rId8"/>
    <p:sldId id="280" r:id="rId9"/>
    <p:sldId id="284" r:id="rId10"/>
    <p:sldId id="285" r:id="rId11"/>
    <p:sldId id="281" r:id="rId12"/>
    <p:sldId id="288" r:id="rId13"/>
    <p:sldId id="282" r:id="rId14"/>
    <p:sldId id="287" r:id="rId15"/>
    <p:sldId id="259" r:id="rId16"/>
    <p:sldId id="260" r:id="rId17"/>
    <p:sldId id="261" r:id="rId18"/>
    <p:sldId id="262" r:id="rId19"/>
    <p:sldId id="263" r:id="rId20"/>
    <p:sldId id="264" r:id="rId21"/>
    <p:sldId id="265" r:id="rId22"/>
    <p:sldId id="266" r:id="rId23"/>
    <p:sldId id="267" r:id="rId24"/>
    <p:sldId id="268" r:id="rId25"/>
    <p:sldId id="269" r:id="rId26"/>
    <p:sldId id="270" r:id="rId27"/>
    <p:sldId id="271" r:id="rId28"/>
    <p:sldId id="274" r:id="rId29"/>
    <p:sldId id="272" r:id="rId30"/>
    <p:sldId id="273" r:id="rId31"/>
    <p:sldId id="278" r:id="rId32"/>
    <p:sldId id="275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90" y="-6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5F2BF-EC84-481F-A7C4-B88BE211C756}" type="datetimeFigureOut">
              <a:rPr lang="en-US" smtClean="0"/>
              <a:pPr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CBB1D-1E7A-45EA-B616-78316C7632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5F2BF-EC84-481F-A7C4-B88BE211C756}" type="datetimeFigureOut">
              <a:rPr lang="en-US" smtClean="0"/>
              <a:pPr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CBB1D-1E7A-45EA-B616-78316C7632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5F2BF-EC84-481F-A7C4-B88BE211C756}" type="datetimeFigureOut">
              <a:rPr lang="en-US" smtClean="0"/>
              <a:pPr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CBB1D-1E7A-45EA-B616-78316C7632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5F2BF-EC84-481F-A7C4-B88BE211C756}" type="datetimeFigureOut">
              <a:rPr lang="en-US" smtClean="0"/>
              <a:pPr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CBB1D-1E7A-45EA-B616-78316C7632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5F2BF-EC84-481F-A7C4-B88BE211C756}" type="datetimeFigureOut">
              <a:rPr lang="en-US" smtClean="0"/>
              <a:pPr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CBB1D-1E7A-45EA-B616-78316C7632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5F2BF-EC84-481F-A7C4-B88BE211C756}" type="datetimeFigureOut">
              <a:rPr lang="en-US" smtClean="0"/>
              <a:pPr/>
              <a:t>11/5/2020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CBB1D-1E7A-45EA-B616-78316C7632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5F2BF-EC84-481F-A7C4-B88BE211C756}" type="datetimeFigureOut">
              <a:rPr lang="en-US" smtClean="0"/>
              <a:pPr/>
              <a:t>11/5/2020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CBB1D-1E7A-45EA-B616-78316C7632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5F2BF-EC84-481F-A7C4-B88BE211C756}" type="datetimeFigureOut">
              <a:rPr lang="en-US" smtClean="0"/>
              <a:pPr/>
              <a:t>11/5/2020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CBB1D-1E7A-45EA-B616-78316C7632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5F2BF-EC84-481F-A7C4-B88BE211C756}" type="datetimeFigureOut">
              <a:rPr lang="en-US" smtClean="0"/>
              <a:pPr/>
              <a:t>11/5/2020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CBB1D-1E7A-45EA-B616-78316C7632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5F2BF-EC84-481F-A7C4-B88BE211C756}" type="datetimeFigureOut">
              <a:rPr lang="en-US" smtClean="0"/>
              <a:pPr/>
              <a:t>11/5/2020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CBB1D-1E7A-45EA-B616-78316C7632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5F2BF-EC84-481F-A7C4-B88BE211C756}" type="datetimeFigureOut">
              <a:rPr lang="en-US" smtClean="0"/>
              <a:pPr/>
              <a:t>11/5/2020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CBB1D-1E7A-45EA-B616-78316C7632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35F2BF-EC84-481F-A7C4-B88BE211C756}" type="datetimeFigureOut">
              <a:rPr lang="en-US" smtClean="0"/>
              <a:pPr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FCBB1D-1E7A-45EA-B616-78316C7632E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10.wav"/><Relationship Id="rId1" Type="http://schemas.openxmlformats.org/officeDocument/2006/relationships/tags" Target="../tags/tag6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11.wav"/><Relationship Id="rId1" Type="http://schemas.openxmlformats.org/officeDocument/2006/relationships/tags" Target="../tags/tag7.xml"/><Relationship Id="rId5" Type="http://schemas.openxmlformats.org/officeDocument/2006/relationships/image" Target="../media/image2.pn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2.wav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13.wav"/><Relationship Id="rId1" Type="http://schemas.openxmlformats.org/officeDocument/2006/relationships/tags" Target="../tags/tag8.xml"/><Relationship Id="rId5" Type="http://schemas.openxmlformats.org/officeDocument/2006/relationships/image" Target="../media/image2.png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14.wav"/><Relationship Id="rId1" Type="http://schemas.openxmlformats.org/officeDocument/2006/relationships/tags" Target="../tags/tag9.xml"/><Relationship Id="rId5" Type="http://schemas.openxmlformats.org/officeDocument/2006/relationships/image" Target="../media/image2.png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5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16.wav"/><Relationship Id="rId1" Type="http://schemas.openxmlformats.org/officeDocument/2006/relationships/tags" Target="../tags/tag10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17.wav"/><Relationship Id="rId1" Type="http://schemas.openxmlformats.org/officeDocument/2006/relationships/tags" Target="../tags/tag11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18.wav"/><Relationship Id="rId1" Type="http://schemas.openxmlformats.org/officeDocument/2006/relationships/tags" Target="../tags/tag12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19.wav"/><Relationship Id="rId1" Type="http://schemas.openxmlformats.org/officeDocument/2006/relationships/tags" Target="../tags/tag13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20.wav"/><Relationship Id="rId1" Type="http://schemas.openxmlformats.org/officeDocument/2006/relationships/tags" Target="../tags/tag14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21.wav"/><Relationship Id="rId1" Type="http://schemas.openxmlformats.org/officeDocument/2006/relationships/tags" Target="../tags/tag15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22.wav"/><Relationship Id="rId1" Type="http://schemas.openxmlformats.org/officeDocument/2006/relationships/tags" Target="../tags/tag16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23.wav"/><Relationship Id="rId1" Type="http://schemas.openxmlformats.org/officeDocument/2006/relationships/tags" Target="../tags/tag17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24.wav"/><Relationship Id="rId1" Type="http://schemas.openxmlformats.org/officeDocument/2006/relationships/tags" Target="../tags/tag18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25.wav"/><Relationship Id="rId1" Type="http://schemas.openxmlformats.org/officeDocument/2006/relationships/tags" Target="../tags/tag19.xml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26.wav"/><Relationship Id="rId1" Type="http://schemas.openxmlformats.org/officeDocument/2006/relationships/tags" Target="../tags/tag20.xml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27.wav"/><Relationship Id="rId1" Type="http://schemas.openxmlformats.org/officeDocument/2006/relationships/tags" Target="../tags/tag21.xml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28.wav"/><Relationship Id="rId1" Type="http://schemas.openxmlformats.org/officeDocument/2006/relationships/tags" Target="../tags/tag22.xml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29.wav"/><Relationship Id="rId1" Type="http://schemas.openxmlformats.org/officeDocument/2006/relationships/tags" Target="../tags/tag23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30.wav"/><Relationship Id="rId1" Type="http://schemas.openxmlformats.org/officeDocument/2006/relationships/tags" Target="../tags/tag24.xml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31.wav"/><Relationship Id="rId1" Type="http://schemas.openxmlformats.org/officeDocument/2006/relationships/tags" Target="../tags/tag25.xml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2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4.wav"/><Relationship Id="rId1" Type="http://schemas.openxmlformats.org/officeDocument/2006/relationships/tags" Target="../tags/tag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5.wav"/><Relationship Id="rId1" Type="http://schemas.openxmlformats.org/officeDocument/2006/relationships/tags" Target="../tags/tag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6.wav"/><Relationship Id="rId1" Type="http://schemas.openxmlformats.org/officeDocument/2006/relationships/tags" Target="../tags/tag3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7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8.wav"/><Relationship Id="rId1" Type="http://schemas.openxmlformats.org/officeDocument/2006/relationships/tags" Target="../tags/tag4.xml"/><Relationship Id="rId5" Type="http://schemas.openxmlformats.org/officeDocument/2006/relationships/image" Target="../media/image2.pn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9.wav"/><Relationship Id="rId1" Type="http://schemas.openxmlformats.org/officeDocument/2006/relationships/tags" Target="../tags/tag5.xml"/><Relationship Id="rId5" Type="http://schemas.openxmlformats.org/officeDocument/2006/relationships/image" Target="../media/image2.pn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Hope Program Online Class </a:t>
            </a:r>
            <a:br>
              <a:rPr lang="en-US" sz="4800" dirty="0">
                <a:solidFill>
                  <a:schemeClr val="bg1"/>
                </a:solidFill>
              </a:rPr>
            </a:br>
            <a:r>
              <a:rPr lang="en-US" sz="4800" dirty="0">
                <a:solidFill>
                  <a:schemeClr val="bg1"/>
                </a:solidFill>
              </a:rPr>
              <a:t>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Hope Program Class on “Relationships”</a:t>
            </a:r>
          </a:p>
          <a:p>
            <a:r>
              <a:rPr lang="en-US" dirty="0"/>
              <a:t>Lesson Outline of Topics </a:t>
            </a:r>
          </a:p>
          <a:p>
            <a:pPr algn="ctr">
              <a:buNone/>
            </a:pPr>
            <a:r>
              <a:rPr lang="en-US" sz="6600" dirty="0">
                <a:solidFill>
                  <a:schemeClr val="bg1"/>
                </a:solidFill>
              </a:rPr>
              <a:t>“Relationships”</a:t>
            </a:r>
            <a:endParaRPr lang="en-US" sz="6600" dirty="0"/>
          </a:p>
        </p:txBody>
      </p:sp>
      <p:pic>
        <p:nvPicPr>
          <p:cNvPr id="4" name="~PP1998.WAV">
            <a:hlinkClick r:id="" action="ppaction://media"/>
          </p:cNvPr>
          <p:cNvPicPr>
            <a:picLocks noRot="1" noChangeAspect="1"/>
          </p:cNvPicPr>
          <p:nvPr>
            <a:wavAudioFile r:embed="rId1" name="~PP1998.WAV"/>
          </p:nvPr>
        </p:nvPicPr>
        <p:blipFill>
          <a:blip r:embed="rId3" cstate="print"/>
          <a:stretch>
            <a:fillRect/>
          </a:stretch>
        </p:blipFill>
        <p:spPr>
          <a:xfrm>
            <a:off x="8737600" y="6451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664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Brotherly Love</a:t>
            </a:r>
          </a:p>
        </p:txBody>
      </p:sp>
      <p:pic>
        <p:nvPicPr>
          <p:cNvPr id="4" name="Content Placeholder 3" descr="Guys-Friendship1.pn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703655" y="1600200"/>
            <a:ext cx="7736689" cy="4525963"/>
          </a:xfrm>
        </p:spPr>
      </p:pic>
      <p:pic>
        <p:nvPicPr>
          <p:cNvPr id="5" name="~PP783.WAV">
            <a:hlinkClick r:id="" action="ppaction://media"/>
          </p:cNvPr>
          <p:cNvPicPr>
            <a:picLocks noRot="1" noChangeAspect="1"/>
          </p:cNvPicPr>
          <p:nvPr>
            <a:wavAudioFile r:embed="rId2" name="~PP783.WAV"/>
          </p:nvPr>
        </p:nvPicPr>
        <p:blipFill>
          <a:blip r:embed="rId5" cstate="print"/>
          <a:stretch>
            <a:fillRect/>
          </a:stretch>
        </p:blipFill>
        <p:spPr>
          <a:xfrm>
            <a:off x="8737600" y="6451600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829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Maternal Love</a:t>
            </a:r>
          </a:p>
        </p:txBody>
      </p:sp>
      <p:pic>
        <p:nvPicPr>
          <p:cNvPr id="4" name="Content Placeholder 3" descr="MATERNAL Love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143000" y="1752600"/>
            <a:ext cx="6972299" cy="4648199"/>
          </a:xfrm>
        </p:spPr>
      </p:pic>
      <p:pic>
        <p:nvPicPr>
          <p:cNvPr id="5" name="~PP2482.WAV">
            <a:hlinkClick r:id="" action="ppaction://media"/>
          </p:cNvPr>
          <p:cNvPicPr>
            <a:picLocks noRot="1" noChangeAspect="1"/>
          </p:cNvPicPr>
          <p:nvPr>
            <a:wavAudioFile r:embed="rId2" name="~PP2482.WAV"/>
          </p:nvPr>
        </p:nvPicPr>
        <p:blipFill>
          <a:blip r:embed="rId5" cstate="print"/>
          <a:stretch>
            <a:fillRect/>
          </a:stretch>
        </p:blipFill>
        <p:spPr>
          <a:xfrm>
            <a:off x="8737600" y="6451600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964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William\Desktop\two-silhouette-girl-boy-wallpaper-previe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457200"/>
            <a:ext cx="8585200" cy="6162675"/>
          </a:xfrm>
          <a:prstGeom prst="rect">
            <a:avLst/>
          </a:prstGeom>
          <a:noFill/>
        </p:spPr>
      </p:pic>
      <p:pic>
        <p:nvPicPr>
          <p:cNvPr id="5" name="~PP2524.WAV">
            <a:hlinkClick r:id="" action="ppaction://media"/>
          </p:cNvPr>
          <p:cNvPicPr>
            <a:picLocks noRot="1" noChangeAspect="1"/>
          </p:cNvPicPr>
          <p:nvPr>
            <a:wavAudioFile r:embed="rId1" name="~PP2524.WAV"/>
          </p:nvPr>
        </p:nvPicPr>
        <p:blipFill>
          <a:blip r:embed="rId4" cstate="print"/>
          <a:stretch>
            <a:fillRect/>
          </a:stretch>
        </p:blipFill>
        <p:spPr>
          <a:xfrm>
            <a:off x="8737600" y="6451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794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Puppy Love </a:t>
            </a:r>
          </a:p>
        </p:txBody>
      </p:sp>
      <p:pic>
        <p:nvPicPr>
          <p:cNvPr id="4" name="Content Placeholder 3" descr="puppylove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066800" y="1295718"/>
            <a:ext cx="6934200" cy="5191982"/>
          </a:xfrm>
        </p:spPr>
      </p:pic>
      <p:pic>
        <p:nvPicPr>
          <p:cNvPr id="5" name="~PP3553.WAV">
            <a:hlinkClick r:id="" action="ppaction://media"/>
          </p:cNvPr>
          <p:cNvPicPr>
            <a:picLocks noRot="1" noChangeAspect="1"/>
          </p:cNvPicPr>
          <p:nvPr>
            <a:wavAudioFile r:embed="rId2" name="~PP3553.WAV"/>
          </p:nvPr>
        </p:nvPicPr>
        <p:blipFill>
          <a:blip r:embed="rId5" cstate="print"/>
          <a:stretch>
            <a:fillRect/>
          </a:stretch>
        </p:blipFill>
        <p:spPr>
          <a:xfrm>
            <a:off x="8737600" y="6451600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484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God’s Love</a:t>
            </a:r>
          </a:p>
        </p:txBody>
      </p:sp>
      <p:pic>
        <p:nvPicPr>
          <p:cNvPr id="6" name="Content Placeholder 5" descr="gods-love-for-you-christ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762000" y="1828800"/>
            <a:ext cx="7458264" cy="4537870"/>
          </a:xfrm>
        </p:spPr>
      </p:pic>
      <p:pic>
        <p:nvPicPr>
          <p:cNvPr id="7" name="~PP3870.WAV">
            <a:hlinkClick r:id="" action="ppaction://media"/>
          </p:cNvPr>
          <p:cNvPicPr>
            <a:picLocks noRot="1" noChangeAspect="1"/>
          </p:cNvPicPr>
          <p:nvPr>
            <a:wavAudioFile r:embed="rId2" name="~PP3870.WAV"/>
          </p:nvPr>
        </p:nvPicPr>
        <p:blipFill>
          <a:blip r:embed="rId5" cstate="print"/>
          <a:stretch>
            <a:fillRect/>
          </a:stretch>
        </p:blipFill>
        <p:spPr>
          <a:xfrm>
            <a:off x="8737600" y="6451600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762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Discerning Genuine Love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algn="ctr">
              <a:buNone/>
            </a:pPr>
            <a:endParaRPr lang="en-US" sz="5400" dirty="0">
              <a:solidFill>
                <a:srgbClr val="FF0000"/>
              </a:solidFill>
            </a:endParaRPr>
          </a:p>
          <a:p>
            <a:pPr lvl="1" algn="ctr">
              <a:buNone/>
            </a:pPr>
            <a:endParaRPr lang="en-US" sz="5400" dirty="0">
              <a:solidFill>
                <a:srgbClr val="FF0000"/>
              </a:solidFill>
            </a:endParaRPr>
          </a:p>
          <a:p>
            <a:pPr marL="285750" lvl="1" algn="ctr">
              <a:buNone/>
            </a:pPr>
            <a:r>
              <a:rPr lang="en-US" sz="5400" dirty="0">
                <a:solidFill>
                  <a:srgbClr val="FF0000"/>
                </a:solidFill>
              </a:rPr>
              <a:t>I Corinthians 13</a:t>
            </a:r>
          </a:p>
        </p:txBody>
      </p:sp>
      <p:pic>
        <p:nvPicPr>
          <p:cNvPr id="12" name="~PP1635.WAV">
            <a:hlinkClick r:id="" action="ppaction://media"/>
          </p:cNvPr>
          <p:cNvPicPr>
            <a:picLocks noRot="1" noChangeAspect="1"/>
          </p:cNvPicPr>
          <p:nvPr>
            <a:wavAudioFile r:embed="rId1" name="~PP1635.WAV"/>
          </p:nvPr>
        </p:nvPicPr>
        <p:blipFill>
          <a:blip r:embed="rId3" cstate="print"/>
          <a:stretch>
            <a:fillRect/>
          </a:stretch>
        </p:blipFill>
        <p:spPr>
          <a:xfrm>
            <a:off x="8737600" y="6451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086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Love is Patient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It is slow to lose patience</a:t>
            </a:r>
            <a:br>
              <a:rPr lang="en-US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  <a:p>
            <a:r>
              <a:rPr lang="en-US" i="1" dirty="0">
                <a:solidFill>
                  <a:srgbClr val="FFFF00"/>
                </a:solidFill>
              </a:rPr>
              <a:t>Doesn't demonstrate irritations, or reflect anger, or have a quick temper. Has fully accepted the character of the one being dated.</a:t>
            </a:r>
            <a:br>
              <a:rPr lang="en-US" dirty="0">
                <a:solidFill>
                  <a:srgbClr val="FFFF00"/>
                </a:solidFill>
              </a:rPr>
            </a:b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10" name="~PP3329.WAV">
            <a:hlinkClick r:id="" action="ppaction://media"/>
          </p:cNvPr>
          <p:cNvPicPr>
            <a:picLocks noRot="1" noChangeAspect="1"/>
          </p:cNvPicPr>
          <p:nvPr>
            <a:wavAudioFile r:embed="rId2" name="~PP3329.WAV"/>
          </p:nvPr>
        </p:nvPicPr>
        <p:blipFill>
          <a:blip r:embed="rId4" cstate="print"/>
          <a:stretch>
            <a:fillRect/>
          </a:stretch>
        </p:blipFill>
        <p:spPr>
          <a:xfrm>
            <a:off x="8737600" y="6451600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697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It Is Kind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It looks for a way of being constructive</a:t>
            </a:r>
          </a:p>
          <a:p>
            <a:endParaRPr lang="en-US" b="1" dirty="0">
              <a:solidFill>
                <a:schemeClr val="bg1"/>
              </a:solidFill>
            </a:endParaRPr>
          </a:p>
          <a:p>
            <a:r>
              <a:rPr lang="en-US" i="1" dirty="0">
                <a:solidFill>
                  <a:srgbClr val="FFFF00"/>
                </a:solidFill>
              </a:rPr>
              <a:t>It is actively creative. It is able to recognize needs. It discovers successful methods of improving or contributing to the other's life.</a:t>
            </a:r>
            <a:br>
              <a:rPr lang="en-US" dirty="0">
                <a:solidFill>
                  <a:srgbClr val="FFFF00"/>
                </a:solidFill>
              </a:rPr>
            </a:b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" name="~PP3115.WAV">
            <a:hlinkClick r:id="" action="ppaction://media"/>
          </p:cNvPr>
          <p:cNvPicPr>
            <a:picLocks noRot="1" noChangeAspect="1"/>
          </p:cNvPicPr>
          <p:nvPr>
            <a:wavAudioFile r:embed="rId2" name="~PP3115.WAV"/>
          </p:nvPr>
        </p:nvPicPr>
        <p:blipFill>
          <a:blip r:embed="rId4" cstate="print"/>
          <a:stretch>
            <a:fillRect/>
          </a:stretch>
        </p:blipFill>
        <p:spPr>
          <a:xfrm>
            <a:off x="8737600" y="6451600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2002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It is Not Jealous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It is not possessive</a:t>
            </a:r>
            <a:endParaRPr lang="en-US" dirty="0">
              <a:solidFill>
                <a:schemeClr val="bg1"/>
              </a:solidFill>
            </a:endParaRPr>
          </a:p>
          <a:p>
            <a:endParaRPr lang="en-US" i="1" dirty="0">
              <a:solidFill>
                <a:schemeClr val="bg1"/>
              </a:solidFill>
            </a:endParaRPr>
          </a:p>
          <a:p>
            <a:r>
              <a:rPr lang="en-US" i="1" dirty="0">
                <a:solidFill>
                  <a:srgbClr val="FFFF00"/>
                </a:solidFill>
              </a:rPr>
              <a:t>It does not hold exclusive control where one is allowed little or no freedom to fulfill himself, or herself, apart from the one dating him, or her.</a:t>
            </a:r>
            <a:br>
              <a:rPr lang="en-US" dirty="0">
                <a:solidFill>
                  <a:srgbClr val="FFFF00"/>
                </a:solidFill>
              </a:rPr>
            </a:b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" name="~PP869.WAV">
            <a:hlinkClick r:id="" action="ppaction://media"/>
          </p:cNvPr>
          <p:cNvPicPr>
            <a:picLocks noRot="1" noChangeAspect="1"/>
          </p:cNvPicPr>
          <p:nvPr>
            <a:wavAudioFile r:embed="rId2" name="~PP869.WAV"/>
          </p:nvPr>
        </p:nvPicPr>
        <p:blipFill>
          <a:blip r:embed="rId4" cstate="print"/>
          <a:stretch>
            <a:fillRect/>
          </a:stretch>
        </p:blipFill>
        <p:spPr>
          <a:xfrm>
            <a:off x="8737600" y="6451600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796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It does Not Brag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It is not anxious to impress</a:t>
            </a:r>
            <a:endParaRPr lang="en-US" dirty="0">
              <a:solidFill>
                <a:schemeClr val="bg1"/>
              </a:solidFill>
            </a:endParaRPr>
          </a:p>
          <a:p>
            <a:endParaRPr lang="en-US" i="1" dirty="0">
              <a:solidFill>
                <a:schemeClr val="bg1"/>
              </a:solidFill>
            </a:endParaRPr>
          </a:p>
          <a:p>
            <a:r>
              <a:rPr lang="en-US" i="1" dirty="0">
                <a:solidFill>
                  <a:srgbClr val="FFFF00"/>
                </a:solidFill>
              </a:rPr>
              <a:t>Doesn't seek to make an impression or create an image for personal gain.</a:t>
            </a:r>
            <a:br>
              <a:rPr lang="en-US" dirty="0">
                <a:solidFill>
                  <a:srgbClr val="FFFF00"/>
                </a:solidFill>
              </a:rPr>
            </a:b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" name="~PP2769.WAV">
            <a:hlinkClick r:id="" action="ppaction://media"/>
          </p:cNvPr>
          <p:cNvPicPr>
            <a:picLocks noRot="1" noChangeAspect="1"/>
          </p:cNvPicPr>
          <p:nvPr>
            <a:wavAudioFile r:embed="rId2" name="~PP2769.WAV"/>
          </p:nvPr>
        </p:nvPicPr>
        <p:blipFill>
          <a:blip r:embed="rId4" cstate="print"/>
          <a:stretch>
            <a:fillRect/>
          </a:stretch>
        </p:blipFill>
        <p:spPr>
          <a:xfrm>
            <a:off x="8737600" y="6451600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392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en-US" sz="5400" dirty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en-US" sz="5400" dirty="0">
                <a:solidFill>
                  <a:schemeClr val="bg1"/>
                </a:solidFill>
              </a:rPr>
              <a:t>Discerning Genuine Love</a:t>
            </a:r>
          </a:p>
          <a:p>
            <a:pPr algn="ctr">
              <a:buNone/>
            </a:pPr>
            <a:r>
              <a:rPr lang="en-US" dirty="0">
                <a:solidFill>
                  <a:schemeClr val="bg1"/>
                </a:solidFill>
              </a:rPr>
              <a:t>Lesson 2</a:t>
            </a:r>
          </a:p>
        </p:txBody>
      </p:sp>
      <p:pic>
        <p:nvPicPr>
          <p:cNvPr id="12" name="~PP2522.WAV">
            <a:hlinkClick r:id="" action="ppaction://media"/>
          </p:cNvPr>
          <p:cNvPicPr>
            <a:picLocks noRot="1" noChangeAspect="1"/>
          </p:cNvPicPr>
          <p:nvPr>
            <a:wavAudioFile r:embed="rId1" name="~PP2522.WAV"/>
          </p:nvPr>
        </p:nvPicPr>
        <p:blipFill>
          <a:blip r:embed="rId3" cstate="print"/>
          <a:stretch>
            <a:fillRect/>
          </a:stretch>
        </p:blipFill>
        <p:spPr>
          <a:xfrm>
            <a:off x="8737600" y="6451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459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It Is Not Arrogant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It does not cherish inflated ideas of its own importance</a:t>
            </a:r>
            <a:endParaRPr lang="en-US" dirty="0">
              <a:solidFill>
                <a:schemeClr val="bg1"/>
              </a:solidFill>
            </a:endParaRPr>
          </a:p>
          <a:p>
            <a:endParaRPr lang="en-US" i="1" dirty="0">
              <a:solidFill>
                <a:schemeClr val="bg1"/>
              </a:solidFill>
            </a:endParaRPr>
          </a:p>
          <a:p>
            <a:r>
              <a:rPr lang="en-US" i="1" dirty="0">
                <a:solidFill>
                  <a:srgbClr val="FFFF00"/>
                </a:solidFill>
              </a:rPr>
              <a:t>It is not self-centered. It has the ability to change and to accept change. It is flexible. It doesn't allow or expect life to revolve around itself.</a:t>
            </a:r>
            <a:br>
              <a:rPr lang="en-US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~PP4023.WAV">
            <a:hlinkClick r:id="" action="ppaction://media"/>
          </p:cNvPr>
          <p:cNvPicPr>
            <a:picLocks noRot="1" noChangeAspect="1"/>
          </p:cNvPicPr>
          <p:nvPr>
            <a:wavAudioFile r:embed="rId2" name="~PP4023.WAV"/>
          </p:nvPr>
        </p:nvPicPr>
        <p:blipFill>
          <a:blip r:embed="rId4" cstate="print"/>
          <a:stretch>
            <a:fillRect/>
          </a:stretch>
        </p:blipFill>
        <p:spPr>
          <a:xfrm>
            <a:off x="8737600" y="6451600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2147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It Does Not Act Unbecomingly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It has good manners</a:t>
            </a:r>
            <a:endParaRPr lang="en-US" dirty="0"/>
          </a:p>
          <a:p>
            <a:endParaRPr lang="en-US" i="1" dirty="0">
              <a:solidFill>
                <a:schemeClr val="bg1"/>
              </a:solidFill>
            </a:endParaRPr>
          </a:p>
          <a:p>
            <a:r>
              <a:rPr lang="en-US" i="1" dirty="0">
                <a:solidFill>
                  <a:srgbClr val="FFFF00"/>
                </a:solidFill>
              </a:rPr>
              <a:t>Has respect for others which results in a set of Christ-centered standards. Has discretion. Knows what is proper and when.</a:t>
            </a:r>
            <a:br>
              <a:rPr lang="en-US" dirty="0">
                <a:solidFill>
                  <a:srgbClr val="FFFF00"/>
                </a:solidFill>
              </a:rPr>
            </a:br>
            <a:br>
              <a:rPr lang="en-US" i="1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~PP3691.WAV">
            <a:hlinkClick r:id="" action="ppaction://media"/>
          </p:cNvPr>
          <p:cNvPicPr>
            <a:picLocks noRot="1" noChangeAspect="1"/>
          </p:cNvPicPr>
          <p:nvPr>
            <a:wavAudioFile r:embed="rId2" name="~PP3691.WAV"/>
          </p:nvPr>
        </p:nvPicPr>
        <p:blipFill>
          <a:blip r:embed="rId4" cstate="print"/>
          <a:stretch>
            <a:fillRect/>
          </a:stretch>
        </p:blipFill>
        <p:spPr>
          <a:xfrm>
            <a:off x="8737600" y="6451600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973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It Does Not Seek Its Own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It does not pursue selfish advantage</a:t>
            </a:r>
            <a:endParaRPr lang="en-US" dirty="0">
              <a:solidFill>
                <a:schemeClr val="bg1"/>
              </a:solidFill>
            </a:endParaRPr>
          </a:p>
          <a:p>
            <a:endParaRPr lang="en-US" i="1" dirty="0">
              <a:solidFill>
                <a:schemeClr val="bg1"/>
              </a:solidFill>
            </a:endParaRPr>
          </a:p>
          <a:p>
            <a:r>
              <a:rPr lang="en-US" i="1" dirty="0">
                <a:solidFill>
                  <a:srgbClr val="FFFF00"/>
                </a:solidFill>
              </a:rPr>
              <a:t>Does not have primary concern for personal sexual appetites or social status but concern for the needs of the one being dated and the families involved.</a:t>
            </a:r>
            <a:br>
              <a:rPr lang="en-US" dirty="0">
                <a:solidFill>
                  <a:srgbClr val="FFFF00"/>
                </a:solidFill>
              </a:rPr>
            </a:b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" name="~PP178.WAV">
            <a:hlinkClick r:id="" action="ppaction://media"/>
          </p:cNvPr>
          <p:cNvPicPr>
            <a:picLocks noRot="1" noChangeAspect="1"/>
          </p:cNvPicPr>
          <p:nvPr>
            <a:wavAudioFile r:embed="rId2" name="~PP178.WAV"/>
          </p:nvPr>
        </p:nvPicPr>
        <p:blipFill>
          <a:blip r:embed="rId4" cstate="print"/>
          <a:stretch>
            <a:fillRect/>
          </a:stretch>
        </p:blipFill>
        <p:spPr>
          <a:xfrm>
            <a:off x="8737600" y="6451600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2080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It Is Not Easily Provoked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It is not touchy</a:t>
            </a:r>
            <a:endParaRPr lang="en-US" dirty="0">
              <a:solidFill>
                <a:schemeClr val="bg1"/>
              </a:solidFill>
            </a:endParaRPr>
          </a:p>
          <a:p>
            <a:endParaRPr lang="en-US" i="1" dirty="0">
              <a:solidFill>
                <a:schemeClr val="bg1"/>
              </a:solidFill>
            </a:endParaRPr>
          </a:p>
          <a:p>
            <a:r>
              <a:rPr lang="en-US" i="1" dirty="0">
                <a:solidFill>
                  <a:srgbClr val="FFFF00"/>
                </a:solidFill>
              </a:rPr>
              <a:t>Is not hypersensitive or easily hurt. Does not take things too personally. Is not emotionally involved with personal opinions so that to reject ideas is to reject the one giving them.</a:t>
            </a:r>
            <a:br>
              <a:rPr lang="en-US" dirty="0">
                <a:solidFill>
                  <a:srgbClr val="FFFF00"/>
                </a:solidFill>
              </a:rPr>
            </a:b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5" name="~PP3213.WAV">
            <a:hlinkClick r:id="" action="ppaction://media"/>
          </p:cNvPr>
          <p:cNvPicPr>
            <a:picLocks noRot="1" noChangeAspect="1"/>
          </p:cNvPicPr>
          <p:nvPr>
            <a:wavAudioFile r:embed="rId2" name="~PP3213.WAV"/>
          </p:nvPr>
        </p:nvPicPr>
        <p:blipFill>
          <a:blip r:embed="rId4" cstate="print"/>
          <a:stretch>
            <a:fillRect/>
          </a:stretch>
        </p:blipFill>
        <p:spPr>
          <a:xfrm>
            <a:off x="8737600" y="6451600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2194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It Does Not Take into Account a wrong suffered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It does not keep account of evil</a:t>
            </a:r>
            <a:endParaRPr lang="en-US" dirty="0">
              <a:solidFill>
                <a:schemeClr val="bg1"/>
              </a:solidFill>
            </a:endParaRPr>
          </a:p>
          <a:p>
            <a:endParaRPr lang="en-US" i="1" dirty="0">
              <a:solidFill>
                <a:schemeClr val="bg1"/>
              </a:solidFill>
            </a:endParaRPr>
          </a:p>
          <a:p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>
                <a:solidFill>
                  <a:srgbClr val="FFFF00"/>
                </a:solidFill>
              </a:rPr>
              <a:t>Doesn't review wrongs which have been forgiven. Doesn't dwell on past evil. Destroys evidence of past mistakes when possible.</a:t>
            </a:r>
            <a:br>
              <a:rPr lang="en-US" dirty="0">
                <a:solidFill>
                  <a:srgbClr val="FFFF00"/>
                </a:solidFill>
              </a:rPr>
            </a:b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5" name="~PP1514.WAV">
            <a:hlinkClick r:id="" action="ppaction://media"/>
          </p:cNvPr>
          <p:cNvPicPr>
            <a:picLocks noRot="1" noChangeAspect="1"/>
          </p:cNvPicPr>
          <p:nvPr>
            <a:wavAudioFile r:embed="rId2" name="~PP1514.WAV"/>
          </p:nvPr>
        </p:nvPicPr>
        <p:blipFill>
          <a:blip r:embed="rId4" cstate="print"/>
          <a:stretch>
            <a:fillRect/>
          </a:stretch>
        </p:blipFill>
        <p:spPr>
          <a:xfrm>
            <a:off x="8737600" y="6451600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2202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It Does Not Rejoice in Unrighteousness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It doesn't gloat over the wickedness of other people</a:t>
            </a:r>
            <a:endParaRPr lang="en-US" dirty="0">
              <a:solidFill>
                <a:schemeClr val="bg1"/>
              </a:solidFill>
            </a:endParaRPr>
          </a:p>
          <a:p>
            <a:endParaRPr lang="en-US" i="1" dirty="0">
              <a:solidFill>
                <a:schemeClr val="bg1"/>
              </a:solidFill>
            </a:endParaRPr>
          </a:p>
          <a:p>
            <a:r>
              <a:rPr lang="en-US" i="1" dirty="0">
                <a:solidFill>
                  <a:srgbClr val="FFFF00"/>
                </a:solidFill>
              </a:rPr>
              <a:t>Doesn't compare self with others for self-justification. Doesn't use other's evil to excuse personal weakness.  It doesn't say, "Everyone is doing it."</a:t>
            </a:r>
            <a:br>
              <a:rPr lang="en-US" dirty="0">
                <a:solidFill>
                  <a:srgbClr val="FFFF00"/>
                </a:solidFill>
              </a:rPr>
            </a:b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" name="~PP1279.WAV">
            <a:hlinkClick r:id="" action="ppaction://media"/>
          </p:cNvPr>
          <p:cNvPicPr>
            <a:picLocks noRot="1" noChangeAspect="1"/>
          </p:cNvPicPr>
          <p:nvPr>
            <a:wavAudioFile r:embed="rId2" name="~PP1279.WAV"/>
          </p:nvPr>
        </p:nvPicPr>
        <p:blipFill>
          <a:blip r:embed="rId4" cstate="print"/>
          <a:stretch>
            <a:fillRect/>
          </a:stretch>
        </p:blipFill>
        <p:spPr>
          <a:xfrm>
            <a:off x="8737600" y="6451600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2816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It Rejoices In The Truth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It is glad with all godly men &amp; women when truth prevails</a:t>
            </a:r>
            <a:endParaRPr lang="en-US" dirty="0">
              <a:solidFill>
                <a:schemeClr val="bg1"/>
              </a:solidFill>
            </a:endParaRPr>
          </a:p>
          <a:p>
            <a:endParaRPr lang="en-US" i="1" dirty="0">
              <a:solidFill>
                <a:schemeClr val="bg1"/>
              </a:solidFill>
            </a:endParaRPr>
          </a:p>
          <a:p>
            <a:r>
              <a:rPr lang="en-US" i="1" dirty="0">
                <a:solidFill>
                  <a:srgbClr val="FFFF00"/>
                </a:solidFill>
              </a:rPr>
              <a:t>It is in active fellowship with dedicated Christians. It is occupied with spiritual objectives.</a:t>
            </a:r>
            <a:br>
              <a:rPr lang="en-US" dirty="0">
                <a:solidFill>
                  <a:srgbClr val="FFFF00"/>
                </a:solidFill>
              </a:rPr>
            </a:b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8" name="~PP2430.WAV">
            <a:hlinkClick r:id="" action="ppaction://media"/>
          </p:cNvPr>
          <p:cNvPicPr>
            <a:picLocks noRot="1" noChangeAspect="1"/>
          </p:cNvPicPr>
          <p:nvPr>
            <a:wavAudioFile r:embed="rId2" name="~PP2430.WAV"/>
          </p:nvPr>
        </p:nvPicPr>
        <p:blipFill>
          <a:blip r:embed="rId4" cstate="print"/>
          <a:stretch>
            <a:fillRect/>
          </a:stretch>
        </p:blipFill>
        <p:spPr>
          <a:xfrm>
            <a:off x="8737600" y="6451600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660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It Bears All Things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It knows no limit to its forbearance</a:t>
            </a:r>
            <a:endParaRPr lang="en-US" dirty="0">
              <a:solidFill>
                <a:schemeClr val="bg1"/>
              </a:solidFill>
            </a:endParaRPr>
          </a:p>
          <a:p>
            <a:endParaRPr lang="en-US" i="1" dirty="0">
              <a:solidFill>
                <a:schemeClr val="bg1"/>
              </a:solidFill>
            </a:endParaRPr>
          </a:p>
          <a:p>
            <a:r>
              <a:rPr lang="en-US" i="1" dirty="0">
                <a:solidFill>
                  <a:srgbClr val="FFFF00"/>
                </a:solidFill>
              </a:rPr>
              <a:t>Has the ability to live with the inconsistencies of others. Has empathy for the problems of others.</a:t>
            </a:r>
            <a:br>
              <a:rPr lang="en-US" dirty="0">
                <a:solidFill>
                  <a:srgbClr val="FFFF00"/>
                </a:solidFill>
              </a:rPr>
            </a:br>
            <a:br>
              <a:rPr lang="en-US" i="1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~PP515.WAV">
            <a:hlinkClick r:id="" action="ppaction://media"/>
          </p:cNvPr>
          <p:cNvPicPr>
            <a:picLocks noRot="1" noChangeAspect="1"/>
          </p:cNvPicPr>
          <p:nvPr>
            <a:wavAudioFile r:embed="rId2" name="~PP515.WAV"/>
          </p:nvPr>
        </p:nvPicPr>
        <p:blipFill>
          <a:blip r:embed="rId4" cstate="print"/>
          <a:stretch>
            <a:fillRect/>
          </a:stretch>
        </p:blipFill>
        <p:spPr>
          <a:xfrm>
            <a:off x="8737600" y="6451600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493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It Believes All Things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It knows no end to its trust</a:t>
            </a:r>
            <a:endParaRPr lang="en-US" dirty="0">
              <a:solidFill>
                <a:schemeClr val="bg1"/>
              </a:solidFill>
            </a:endParaRPr>
          </a:p>
          <a:p>
            <a:endParaRPr lang="en-US" i="1" dirty="0">
              <a:solidFill>
                <a:schemeClr val="bg1"/>
              </a:solidFill>
            </a:endParaRPr>
          </a:p>
          <a:p>
            <a:r>
              <a:rPr lang="en-US" i="1" dirty="0">
                <a:solidFill>
                  <a:srgbClr val="FFFF00"/>
                </a:solidFill>
              </a:rPr>
              <a:t>It believes in the person and the person's worth without question. It has no reason to doubt the person's integrity.</a:t>
            </a:r>
            <a:br>
              <a:rPr lang="en-US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~PP1647.WAV">
            <a:hlinkClick r:id="" action="ppaction://media"/>
          </p:cNvPr>
          <p:cNvPicPr>
            <a:picLocks noRot="1" noChangeAspect="1"/>
          </p:cNvPicPr>
          <p:nvPr>
            <a:wavAudioFile r:embed="rId2" name="~PP1647.WAV"/>
          </p:nvPr>
        </p:nvPicPr>
        <p:blipFill>
          <a:blip r:embed="rId4" cstate="print"/>
          <a:stretch>
            <a:fillRect/>
          </a:stretch>
        </p:blipFill>
        <p:spPr>
          <a:xfrm>
            <a:off x="8737600" y="6451600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725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It Hopes All Things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It knows no fading of its hope</a:t>
            </a:r>
            <a:endParaRPr lang="en-US" dirty="0">
              <a:solidFill>
                <a:schemeClr val="bg1"/>
              </a:solidFill>
            </a:endParaRPr>
          </a:p>
          <a:p>
            <a:endParaRPr lang="en-US" i="1" dirty="0">
              <a:solidFill>
                <a:schemeClr val="bg1"/>
              </a:solidFill>
            </a:endParaRPr>
          </a:p>
          <a:p>
            <a:r>
              <a:rPr lang="en-US" i="1" dirty="0">
                <a:solidFill>
                  <a:srgbClr val="FFFF00"/>
                </a:solidFill>
              </a:rPr>
              <a:t>It is not </a:t>
            </a:r>
            <a:r>
              <a:rPr lang="en-US" i="1" dirty="0" err="1">
                <a:solidFill>
                  <a:srgbClr val="FFFF00"/>
                </a:solidFill>
              </a:rPr>
              <a:t>fickled</a:t>
            </a:r>
            <a:r>
              <a:rPr lang="en-US" i="1" dirty="0">
                <a:solidFill>
                  <a:srgbClr val="FFFF00"/>
                </a:solidFill>
              </a:rPr>
              <a:t>. It has perfect peace and confidence that God is primarily responsible for introducing the right partner at the right time.</a:t>
            </a:r>
            <a:br>
              <a:rPr lang="en-US" dirty="0">
                <a:solidFill>
                  <a:srgbClr val="FFFF00"/>
                </a:solidFill>
              </a:rPr>
            </a:b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5" name="~PP1303.WAV">
            <a:hlinkClick r:id="" action="ppaction://media"/>
          </p:cNvPr>
          <p:cNvPicPr>
            <a:picLocks noRot="1" noChangeAspect="1"/>
          </p:cNvPicPr>
          <p:nvPr>
            <a:wavAudioFile r:embed="rId2" name="~PP1303.WAV"/>
          </p:nvPr>
        </p:nvPicPr>
        <p:blipFill>
          <a:blip r:embed="rId4" cstate="print"/>
          <a:stretch>
            <a:fillRect/>
          </a:stretch>
        </p:blipFill>
        <p:spPr>
          <a:xfrm>
            <a:off x="8737600" y="6451600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792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Discerning Genuine Love</a:t>
            </a:r>
          </a:p>
        </p:txBody>
      </p:sp>
      <p:pic>
        <p:nvPicPr>
          <p:cNvPr id="6" name="Content Placeholder 5" descr="love-isn-t-finding-right-person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44725" y="1828800"/>
            <a:ext cx="8590393" cy="4648200"/>
          </a:xfrm>
        </p:spPr>
      </p:pic>
      <p:pic>
        <p:nvPicPr>
          <p:cNvPr id="12" name="~PP3487.WAV">
            <a:hlinkClick r:id="" action="ppaction://media"/>
          </p:cNvPr>
          <p:cNvPicPr>
            <a:picLocks noRot="1" noChangeAspect="1"/>
          </p:cNvPicPr>
          <p:nvPr>
            <a:wavAudioFile r:embed="rId1" name="~PP3487.WAV"/>
          </p:nvPr>
        </p:nvPicPr>
        <p:blipFill>
          <a:blip r:embed="rId4" cstate="print"/>
          <a:stretch>
            <a:fillRect/>
          </a:stretch>
        </p:blipFill>
        <p:spPr>
          <a:xfrm>
            <a:off x="8737600" y="6451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888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It Endures All Things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It has unlimited endurance</a:t>
            </a:r>
            <a:endParaRPr lang="en-US" dirty="0">
              <a:solidFill>
                <a:schemeClr val="bg1"/>
              </a:solidFill>
            </a:endParaRPr>
          </a:p>
          <a:p>
            <a:endParaRPr lang="en-US" i="1" dirty="0">
              <a:solidFill>
                <a:schemeClr val="bg1"/>
              </a:solidFill>
            </a:endParaRPr>
          </a:p>
          <a:p>
            <a:r>
              <a:rPr lang="en-US" i="1" dirty="0">
                <a:solidFill>
                  <a:srgbClr val="FFFF00"/>
                </a:solidFill>
              </a:rPr>
              <a:t>It is able to outlast anything. It is able to endure all obstacles and even love in the face of unreturned love.</a:t>
            </a:r>
            <a:endParaRPr lang="en-US" dirty="0">
              <a:solidFill>
                <a:srgbClr val="FFFF00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~PP3981.WAV">
            <a:hlinkClick r:id="" action="ppaction://media"/>
          </p:cNvPr>
          <p:cNvPicPr>
            <a:picLocks noRot="1" noChangeAspect="1"/>
          </p:cNvPicPr>
          <p:nvPr>
            <a:wavAudioFile r:embed="rId2" name="~PP3981.WAV"/>
          </p:nvPr>
        </p:nvPicPr>
        <p:blipFill>
          <a:blip r:embed="rId4" cstate="print"/>
          <a:stretch>
            <a:fillRect/>
          </a:stretch>
        </p:blipFill>
        <p:spPr>
          <a:xfrm>
            <a:off x="8737600" y="6451600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882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No Greater Love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en-US" sz="6000" dirty="0">
                <a:solidFill>
                  <a:srgbClr val="FFFF00"/>
                </a:solidFill>
              </a:rPr>
              <a:t>John 15:13 says</a:t>
            </a:r>
            <a:r>
              <a:rPr lang="en-US" sz="6000" i="1" dirty="0">
                <a:solidFill>
                  <a:srgbClr val="FFFF00"/>
                </a:solidFill>
              </a:rPr>
              <a:t>, </a:t>
            </a:r>
            <a:r>
              <a:rPr lang="en-US" sz="6000" i="1" dirty="0">
                <a:solidFill>
                  <a:schemeClr val="bg1"/>
                </a:solidFill>
              </a:rPr>
              <a:t>“Greater love has no one than this, that one lay down his life for his friends.”</a:t>
            </a:r>
          </a:p>
          <a:p>
            <a:pPr>
              <a:buNone/>
            </a:pPr>
            <a:endParaRPr lang="en-US" sz="6000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sz="6000" dirty="0">
                <a:solidFill>
                  <a:srgbClr val="FFFF00"/>
                </a:solidFill>
              </a:rPr>
              <a:t>Isaiah 59:2 </a:t>
            </a:r>
            <a:r>
              <a:rPr lang="en-US" sz="6000" dirty="0">
                <a:solidFill>
                  <a:schemeClr val="bg1"/>
                </a:solidFill>
              </a:rPr>
              <a:t>, </a:t>
            </a:r>
            <a:r>
              <a:rPr lang="en-US" sz="6000" i="1" dirty="0">
                <a:solidFill>
                  <a:schemeClr val="bg1"/>
                </a:solidFill>
              </a:rPr>
              <a:t>“But your iniquities have made a separation between you and your God, And your sins have hidden His face from you so that He does not hear.”</a:t>
            </a:r>
          </a:p>
          <a:p>
            <a:pPr>
              <a:buNone/>
            </a:pPr>
            <a:endParaRPr lang="en-US" sz="6000" i="1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sz="6000" dirty="0">
                <a:solidFill>
                  <a:srgbClr val="FFFF00"/>
                </a:solidFill>
              </a:rPr>
              <a:t>Romans 5:8 tells us, </a:t>
            </a:r>
            <a:r>
              <a:rPr lang="en-US" sz="6000" dirty="0">
                <a:solidFill>
                  <a:schemeClr val="bg1"/>
                </a:solidFill>
              </a:rPr>
              <a:t>“But God showed</a:t>
            </a:r>
            <a:r>
              <a:rPr lang="en-US" sz="6000" i="1" dirty="0">
                <a:solidFill>
                  <a:schemeClr val="bg1"/>
                </a:solidFill>
              </a:rPr>
              <a:t> His great love for us by sending Christ to die for us while we were still sinners.”</a:t>
            </a:r>
          </a:p>
          <a:p>
            <a:pPr>
              <a:buNone/>
            </a:pPr>
            <a:endParaRPr lang="en-US" sz="6000" i="1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sz="6000" dirty="0">
                <a:solidFill>
                  <a:srgbClr val="FFFF00"/>
                </a:solidFill>
              </a:rPr>
              <a:t>2 Corinthians 5:21 </a:t>
            </a:r>
            <a:r>
              <a:rPr lang="en-US" sz="6000" dirty="0">
                <a:solidFill>
                  <a:schemeClr val="bg1"/>
                </a:solidFill>
              </a:rPr>
              <a:t>- </a:t>
            </a:r>
            <a:r>
              <a:rPr lang="en-US" sz="5900" i="1" dirty="0">
                <a:solidFill>
                  <a:schemeClr val="bg1"/>
                </a:solidFill>
              </a:rPr>
              <a:t>For God made Christ, who never sinned, to be the offering for our sin, so that we could be made right with God through Christ.”</a:t>
            </a:r>
            <a:endParaRPr lang="en-US" sz="10100" i="1" dirty="0">
              <a:solidFill>
                <a:schemeClr val="bg1"/>
              </a:solidFill>
            </a:endParaRPr>
          </a:p>
        </p:txBody>
      </p:sp>
      <p:pic>
        <p:nvPicPr>
          <p:cNvPr id="8" name="~PP1320.WAV">
            <a:hlinkClick r:id="" action="ppaction://media"/>
          </p:cNvPr>
          <p:cNvPicPr>
            <a:picLocks noRot="1" noChangeAspect="1"/>
          </p:cNvPicPr>
          <p:nvPr>
            <a:wavAudioFile r:embed="rId2" name="~PP1320.WAV"/>
          </p:nvPr>
        </p:nvPicPr>
        <p:blipFill>
          <a:blip r:embed="rId4" cstate="print"/>
          <a:stretch>
            <a:fillRect/>
          </a:stretch>
        </p:blipFill>
        <p:spPr>
          <a:xfrm>
            <a:off x="8737600" y="6451600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6471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3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en-US" sz="4400" dirty="0">
              <a:solidFill>
                <a:schemeClr val="bg1"/>
              </a:solidFill>
            </a:endParaRPr>
          </a:p>
          <a:p>
            <a:pPr algn="ctr">
              <a:buNone/>
            </a:pPr>
            <a:endParaRPr lang="en-US" sz="2000" dirty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en-US" sz="4000" dirty="0">
                <a:solidFill>
                  <a:schemeClr val="bg1"/>
                </a:solidFill>
              </a:rPr>
              <a:t>The End of Lesson 2</a:t>
            </a:r>
          </a:p>
        </p:txBody>
      </p:sp>
      <p:pic>
        <p:nvPicPr>
          <p:cNvPr id="4" name="~PP2809.WAV">
            <a:hlinkClick r:id="" action="ppaction://media"/>
          </p:cNvPr>
          <p:cNvPicPr>
            <a:picLocks noRot="1" noChangeAspect="1"/>
          </p:cNvPicPr>
          <p:nvPr>
            <a:wavAudioFile r:embed="rId1" name="~PP2809.WAV"/>
          </p:nvPr>
        </p:nvPicPr>
        <p:blipFill>
          <a:blip r:embed="rId3" cstate="print"/>
          <a:stretch>
            <a:fillRect/>
          </a:stretch>
        </p:blipFill>
        <p:spPr>
          <a:xfrm>
            <a:off x="8737600" y="6451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174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Definition of Love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The attraction, desire, or affection felt for a person who arouses delight or admiration.</a:t>
            </a:r>
          </a:p>
          <a:p>
            <a:r>
              <a:rPr lang="en-US" dirty="0">
                <a:solidFill>
                  <a:srgbClr val="FFC000"/>
                </a:solidFill>
              </a:rPr>
              <a:t>Warm attachment, enthusiasm, or devotion.</a:t>
            </a:r>
          </a:p>
          <a:p>
            <a:r>
              <a:rPr lang="en-US" dirty="0">
                <a:solidFill>
                  <a:srgbClr val="92D050"/>
                </a:solidFill>
              </a:rPr>
              <a:t>The benevolence attributed to God as resembling a father’s affection for his children.</a:t>
            </a:r>
          </a:p>
          <a:p>
            <a:r>
              <a:rPr lang="en-US" dirty="0">
                <a:solidFill>
                  <a:srgbClr val="FF0000"/>
                </a:solidFill>
              </a:rPr>
              <a:t>The attraction based on sexual desire.</a:t>
            </a:r>
          </a:p>
          <a:p>
            <a:r>
              <a:rPr lang="en-US" dirty="0">
                <a:solidFill>
                  <a:srgbClr val="FFFF00"/>
                </a:solidFill>
              </a:rPr>
              <a:t>The affection and tenderness felt by lovers.</a:t>
            </a:r>
          </a:p>
          <a:p>
            <a:r>
              <a:rPr lang="en-US" dirty="0">
                <a:solidFill>
                  <a:srgbClr val="00B0F0"/>
                </a:solidFill>
              </a:rPr>
              <a:t>A score of zero in tennis.</a:t>
            </a:r>
          </a:p>
        </p:txBody>
      </p:sp>
      <p:pic>
        <p:nvPicPr>
          <p:cNvPr id="9" name="~PP3268.WAV">
            <a:hlinkClick r:id="" action="ppaction://media"/>
          </p:cNvPr>
          <p:cNvPicPr>
            <a:picLocks noRot="1" noChangeAspect="1"/>
          </p:cNvPicPr>
          <p:nvPr>
            <a:wavAudioFile r:embed="rId2" name="~PP3268.WAV"/>
          </p:nvPr>
        </p:nvPicPr>
        <p:blipFill>
          <a:blip r:embed="rId4" cstate="print"/>
          <a:stretch>
            <a:fillRect/>
          </a:stretch>
        </p:blipFill>
        <p:spPr>
          <a:xfrm>
            <a:off x="8737600" y="6451600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4380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4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What is Love?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10200"/>
          </a:xfrm>
        </p:spPr>
        <p:txBody>
          <a:bodyPr>
            <a:normAutofit fontScale="92500" lnSpcReduction="10000"/>
          </a:bodyPr>
          <a:lstStyle/>
          <a:p>
            <a:r>
              <a:rPr lang="en-US" sz="3000" dirty="0">
                <a:solidFill>
                  <a:srgbClr val="FFC000"/>
                </a:solidFill>
              </a:rPr>
              <a:t>Physical Love</a:t>
            </a:r>
          </a:p>
          <a:p>
            <a:pPr lvl="1"/>
            <a:r>
              <a:rPr lang="en-US" sz="2600" dirty="0">
                <a:solidFill>
                  <a:srgbClr val="FFC000"/>
                </a:solidFill>
              </a:rPr>
              <a:t>“Eros”; Physical love that we have for someone of the opposite sex.</a:t>
            </a:r>
          </a:p>
          <a:p>
            <a:r>
              <a:rPr lang="en-US" sz="3000" dirty="0">
                <a:solidFill>
                  <a:srgbClr val="FF0000"/>
                </a:solidFill>
              </a:rPr>
              <a:t>Romantic Love</a:t>
            </a:r>
          </a:p>
          <a:p>
            <a:pPr lvl="1"/>
            <a:r>
              <a:rPr lang="en-US" sz="2600" dirty="0">
                <a:solidFill>
                  <a:srgbClr val="FF0000"/>
                </a:solidFill>
              </a:rPr>
              <a:t>It can be physical, but for the most part, it is developed on a purely emotional level.</a:t>
            </a:r>
          </a:p>
          <a:p>
            <a:r>
              <a:rPr lang="en-US" sz="3000" dirty="0">
                <a:solidFill>
                  <a:srgbClr val="00B0F0"/>
                </a:solidFill>
              </a:rPr>
              <a:t>Brotherly Love</a:t>
            </a:r>
          </a:p>
          <a:p>
            <a:pPr lvl="1"/>
            <a:r>
              <a:rPr lang="en-US" sz="2600" dirty="0">
                <a:solidFill>
                  <a:srgbClr val="00B0F0"/>
                </a:solidFill>
              </a:rPr>
              <a:t>“</a:t>
            </a:r>
            <a:r>
              <a:rPr lang="en-US" sz="2600" dirty="0" err="1">
                <a:solidFill>
                  <a:srgbClr val="00B0F0"/>
                </a:solidFill>
              </a:rPr>
              <a:t>Phileo</a:t>
            </a:r>
            <a:r>
              <a:rPr lang="en-US" sz="2600" dirty="0">
                <a:solidFill>
                  <a:srgbClr val="00B0F0"/>
                </a:solidFill>
              </a:rPr>
              <a:t>”; When we are drawn or attracted to someone because of their personalities or character; It is a friendship type love.</a:t>
            </a:r>
          </a:p>
          <a:p>
            <a:r>
              <a:rPr lang="en-US" sz="3000" dirty="0">
                <a:solidFill>
                  <a:srgbClr val="FFFF00"/>
                </a:solidFill>
              </a:rPr>
              <a:t>Platonic Love </a:t>
            </a:r>
          </a:p>
          <a:p>
            <a:pPr lvl="1"/>
            <a:r>
              <a:rPr lang="en-US" sz="2600" dirty="0">
                <a:solidFill>
                  <a:srgbClr val="FFFF00"/>
                </a:solidFill>
              </a:rPr>
              <a:t>Is a close relationship between two people of which sexual desire is not a part.  Platonic love and </a:t>
            </a:r>
            <a:r>
              <a:rPr lang="en-US" sz="2600" dirty="0" err="1">
                <a:solidFill>
                  <a:srgbClr val="FFFF00"/>
                </a:solidFill>
              </a:rPr>
              <a:t>eros</a:t>
            </a:r>
            <a:r>
              <a:rPr lang="en-US" sz="2600" dirty="0">
                <a:solidFill>
                  <a:srgbClr val="FFFF00"/>
                </a:solidFill>
              </a:rPr>
              <a:t> do not mix.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endParaRPr lang="en-US" dirty="0">
              <a:solidFill>
                <a:srgbClr val="FFFF00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~PP1597.WAV">
            <a:hlinkClick r:id="" action="ppaction://media"/>
          </p:cNvPr>
          <p:cNvPicPr>
            <a:picLocks noRot="1" noChangeAspect="1"/>
          </p:cNvPicPr>
          <p:nvPr>
            <a:wavAudioFile r:embed="rId2" name="~PP1597.WAV"/>
          </p:nvPr>
        </p:nvPicPr>
        <p:blipFill>
          <a:blip r:embed="rId4" cstate="print"/>
          <a:stretch>
            <a:fillRect/>
          </a:stretch>
        </p:blipFill>
        <p:spPr>
          <a:xfrm>
            <a:off x="8737600" y="6451600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5873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6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What is Love?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458200" cy="5867400"/>
          </a:xfrm>
        </p:spPr>
        <p:txBody>
          <a:bodyPr>
            <a:normAutofit fontScale="47500" lnSpcReduction="20000"/>
          </a:bodyPr>
          <a:lstStyle/>
          <a:p>
            <a:r>
              <a:rPr lang="en-US" sz="5900" dirty="0">
                <a:solidFill>
                  <a:srgbClr val="FF0000"/>
                </a:solidFill>
              </a:rPr>
              <a:t>Fantasy Love</a:t>
            </a:r>
          </a:p>
          <a:p>
            <a:pPr lvl="1"/>
            <a:r>
              <a:rPr lang="en-US" sz="5100" dirty="0">
                <a:solidFill>
                  <a:srgbClr val="FF0000"/>
                </a:solidFill>
              </a:rPr>
              <a:t>When you are infatuated and inspired with a foolish or extravagant admiration for someone.  You are convinced that this must be the ‘real thing.”  It is not realistic or practical.</a:t>
            </a:r>
          </a:p>
          <a:p>
            <a:pPr lvl="1"/>
            <a:endParaRPr lang="en-US" sz="3400" dirty="0">
              <a:solidFill>
                <a:srgbClr val="7030A0"/>
              </a:solidFill>
            </a:endParaRPr>
          </a:p>
          <a:p>
            <a:r>
              <a:rPr lang="en-US" sz="5900" dirty="0">
                <a:solidFill>
                  <a:srgbClr val="00B0F0"/>
                </a:solidFill>
              </a:rPr>
              <a:t>Puppy Love</a:t>
            </a:r>
          </a:p>
          <a:p>
            <a:pPr lvl="1"/>
            <a:r>
              <a:rPr lang="en-US" sz="5100" dirty="0">
                <a:solidFill>
                  <a:srgbClr val="00B0F0"/>
                </a:solidFill>
              </a:rPr>
              <a:t>Is another form of infatuation; It is used to describe a young person’s first awakening of </a:t>
            </a:r>
            <a:r>
              <a:rPr lang="en-US" sz="5100" dirty="0" err="1">
                <a:solidFill>
                  <a:srgbClr val="00B0F0"/>
                </a:solidFill>
              </a:rPr>
              <a:t>eros</a:t>
            </a:r>
            <a:r>
              <a:rPr lang="en-US" sz="5100" dirty="0">
                <a:solidFill>
                  <a:srgbClr val="00B0F0"/>
                </a:solidFill>
              </a:rPr>
              <a:t> feelings.</a:t>
            </a:r>
          </a:p>
          <a:p>
            <a:pPr lvl="1"/>
            <a:endParaRPr lang="en-US" sz="3400" dirty="0">
              <a:solidFill>
                <a:srgbClr val="7030A0"/>
              </a:solidFill>
            </a:endParaRPr>
          </a:p>
          <a:p>
            <a:r>
              <a:rPr lang="en-US" sz="5900" dirty="0">
                <a:solidFill>
                  <a:srgbClr val="00B050"/>
                </a:solidFill>
              </a:rPr>
              <a:t>Paternal / Maternal Love</a:t>
            </a:r>
          </a:p>
          <a:p>
            <a:pPr lvl="1"/>
            <a:r>
              <a:rPr lang="en-US" sz="5100" dirty="0">
                <a:solidFill>
                  <a:srgbClr val="00B050"/>
                </a:solidFill>
              </a:rPr>
              <a:t>It is a strong instinctive love; The desire to take care of someone or the desire to have someone care for them.</a:t>
            </a:r>
          </a:p>
          <a:p>
            <a:endParaRPr lang="en-US" sz="3300" dirty="0">
              <a:solidFill>
                <a:schemeClr val="bg1"/>
              </a:solidFill>
            </a:endParaRPr>
          </a:p>
          <a:p>
            <a:r>
              <a:rPr lang="en-US" sz="5800" dirty="0">
                <a:solidFill>
                  <a:schemeClr val="bg1"/>
                </a:solidFill>
              </a:rPr>
              <a:t>God’s Love</a:t>
            </a:r>
          </a:p>
          <a:p>
            <a:pPr lvl="1"/>
            <a:r>
              <a:rPr lang="en-US" sz="5100" dirty="0">
                <a:solidFill>
                  <a:schemeClr val="bg1"/>
                </a:solidFill>
              </a:rPr>
              <a:t>Agape ; God’s love. It is unconditional ; It is not based on what we do, have done, or will do.  Most meaningful type of love we can ever develop.</a:t>
            </a:r>
          </a:p>
          <a:p>
            <a:endParaRPr lang="en-US" sz="3400" dirty="0">
              <a:solidFill>
                <a:schemeClr val="bg1"/>
              </a:solidFill>
            </a:endParaRPr>
          </a:p>
        </p:txBody>
      </p:sp>
      <p:pic>
        <p:nvPicPr>
          <p:cNvPr id="7" name="~PP449.WAV">
            <a:hlinkClick r:id="" action="ppaction://media"/>
          </p:cNvPr>
          <p:cNvPicPr>
            <a:picLocks noRot="1" noChangeAspect="1"/>
          </p:cNvPicPr>
          <p:nvPr>
            <a:wavAudioFile r:embed="rId2" name="~PP449.WAV"/>
          </p:nvPr>
        </p:nvPicPr>
        <p:blipFill>
          <a:blip r:embed="rId4" cstate="print"/>
          <a:stretch>
            <a:fillRect/>
          </a:stretch>
        </p:blipFill>
        <p:spPr>
          <a:xfrm>
            <a:off x="8737600" y="6451600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7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6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5400" dirty="0">
                <a:solidFill>
                  <a:schemeClr val="bg1"/>
                </a:solidFill>
              </a:rPr>
              <a:t>				</a:t>
            </a:r>
          </a:p>
          <a:p>
            <a:pPr algn="ctr">
              <a:buNone/>
            </a:pPr>
            <a:r>
              <a:rPr lang="en-US" sz="7200" dirty="0">
                <a:solidFill>
                  <a:schemeClr val="bg1"/>
                </a:solidFill>
              </a:rPr>
              <a:t>Quiz</a:t>
            </a:r>
          </a:p>
        </p:txBody>
      </p:sp>
      <p:pic>
        <p:nvPicPr>
          <p:cNvPr id="5" name="~PP3723.WAV">
            <a:hlinkClick r:id="" action="ppaction://media"/>
          </p:cNvPr>
          <p:cNvPicPr>
            <a:picLocks noRot="1" noChangeAspect="1"/>
          </p:cNvPicPr>
          <p:nvPr>
            <a:wavAudioFile r:embed="rId1" name="~PP3723.WAV"/>
          </p:nvPr>
        </p:nvPicPr>
        <p:blipFill>
          <a:blip r:embed="rId3" cstate="print"/>
          <a:stretch>
            <a:fillRect/>
          </a:stretch>
        </p:blipFill>
        <p:spPr>
          <a:xfrm>
            <a:off x="8737600" y="6451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68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Romantic Love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52578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William\Desktop\romantic-love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1752600"/>
            <a:ext cx="7755037" cy="5105400"/>
          </a:xfrm>
          <a:prstGeom prst="rect">
            <a:avLst/>
          </a:prstGeom>
          <a:noFill/>
        </p:spPr>
      </p:pic>
      <p:pic>
        <p:nvPicPr>
          <p:cNvPr id="5" name="~PP371.WAV">
            <a:hlinkClick r:id="" action="ppaction://media"/>
          </p:cNvPr>
          <p:cNvPicPr>
            <a:picLocks noRot="1" noChangeAspect="1"/>
          </p:cNvPicPr>
          <p:nvPr>
            <a:wavAudioFile r:embed="rId2" name="~PP371.WAV"/>
          </p:nvPr>
        </p:nvPicPr>
        <p:blipFill>
          <a:blip r:embed="rId5" cstate="print"/>
          <a:stretch>
            <a:fillRect/>
          </a:stretch>
        </p:blipFill>
        <p:spPr>
          <a:xfrm>
            <a:off x="8737600" y="6451600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279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Fantasy Love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953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050" name="Picture 2" descr="C:\Users\William\Desktop\Infatuation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1600200"/>
            <a:ext cx="7188993" cy="4792662"/>
          </a:xfrm>
          <a:prstGeom prst="rect">
            <a:avLst/>
          </a:prstGeom>
          <a:noFill/>
        </p:spPr>
      </p:pic>
      <p:pic>
        <p:nvPicPr>
          <p:cNvPr id="5" name="~PP2685.WAV">
            <a:hlinkClick r:id="" action="ppaction://media"/>
          </p:cNvPr>
          <p:cNvPicPr>
            <a:picLocks noRot="1" noChangeAspect="1"/>
          </p:cNvPicPr>
          <p:nvPr>
            <a:wavAudioFile r:embed="rId2" name="~PP2685.WAV"/>
          </p:nvPr>
        </p:nvPicPr>
        <p:blipFill>
          <a:blip r:embed="rId5" cstate="print"/>
          <a:stretch>
            <a:fillRect/>
          </a:stretch>
        </p:blipFill>
        <p:spPr>
          <a:xfrm>
            <a:off x="8737600" y="6451600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2663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8.4|8|8.8|6.2|4.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|3.3|9.5|3.5|7.6|2.6|11.8|2.9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11|12.9|11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2.4|17.2|3|11.5|3.2|9.5|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561</TotalTime>
  <Words>1017</Words>
  <Application>Microsoft Office PowerPoint</Application>
  <PresentationFormat>On-screen Show (4:3)</PresentationFormat>
  <Paragraphs>119</Paragraphs>
  <Slides>32</Slides>
  <Notes>0</Notes>
  <HiddenSlides>0</HiddenSlides>
  <MMClips>32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5" baseType="lpstr">
      <vt:lpstr>Arial</vt:lpstr>
      <vt:lpstr>Calibri</vt:lpstr>
      <vt:lpstr>Office Theme</vt:lpstr>
      <vt:lpstr>Hope Program Online Class  on</vt:lpstr>
      <vt:lpstr>PowerPoint Presentation</vt:lpstr>
      <vt:lpstr>Discerning Genuine Love</vt:lpstr>
      <vt:lpstr>Definition of Love</vt:lpstr>
      <vt:lpstr>What is Love?</vt:lpstr>
      <vt:lpstr>What is Love?</vt:lpstr>
      <vt:lpstr>PowerPoint Presentation</vt:lpstr>
      <vt:lpstr>Romantic Love</vt:lpstr>
      <vt:lpstr>Fantasy Love</vt:lpstr>
      <vt:lpstr>Brotherly Love</vt:lpstr>
      <vt:lpstr>Maternal Love</vt:lpstr>
      <vt:lpstr>PowerPoint Presentation</vt:lpstr>
      <vt:lpstr>Puppy Love </vt:lpstr>
      <vt:lpstr>God’s Love</vt:lpstr>
      <vt:lpstr>Discerning Genuine Love</vt:lpstr>
      <vt:lpstr>Love is Patient </vt:lpstr>
      <vt:lpstr>It Is Kind </vt:lpstr>
      <vt:lpstr>It is Not Jealous </vt:lpstr>
      <vt:lpstr>It does Not Brag </vt:lpstr>
      <vt:lpstr>It Is Not Arrogant </vt:lpstr>
      <vt:lpstr>It Does Not Act Unbecomingly </vt:lpstr>
      <vt:lpstr>It Does Not Seek Its Own </vt:lpstr>
      <vt:lpstr>It Is Not Easily Provoked </vt:lpstr>
      <vt:lpstr>It Does Not Take into Account a wrong suffered </vt:lpstr>
      <vt:lpstr>It Does Not Rejoice in Unrighteousness </vt:lpstr>
      <vt:lpstr>It Rejoices In The Truth </vt:lpstr>
      <vt:lpstr>It Bears All Things </vt:lpstr>
      <vt:lpstr>It Believes All Things </vt:lpstr>
      <vt:lpstr>It Hopes All Things </vt:lpstr>
      <vt:lpstr>It Endures All Things </vt:lpstr>
      <vt:lpstr>No Greater Love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Discerning Genuine Love</dc:title>
  <dc:creator>William</dc:creator>
  <cp:lastModifiedBy>Tina Schmadl</cp:lastModifiedBy>
  <cp:revision>53</cp:revision>
  <dcterms:created xsi:type="dcterms:W3CDTF">2017-05-14T02:19:36Z</dcterms:created>
  <dcterms:modified xsi:type="dcterms:W3CDTF">2020-11-05T20:00:49Z</dcterms:modified>
</cp:coreProperties>
</file>